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80" r:id="rId2"/>
    <p:sldId id="393" r:id="rId3"/>
    <p:sldId id="384" r:id="rId4"/>
    <p:sldId id="375" r:id="rId5"/>
    <p:sldId id="376" r:id="rId6"/>
    <p:sldId id="377" r:id="rId7"/>
    <p:sldId id="379" r:id="rId8"/>
    <p:sldId id="378" r:id="rId9"/>
    <p:sldId id="272" r:id="rId10"/>
    <p:sldId id="356" r:id="rId11"/>
    <p:sldId id="357" r:id="rId12"/>
    <p:sldId id="358" r:id="rId13"/>
    <p:sldId id="359" r:id="rId14"/>
    <p:sldId id="360" r:id="rId15"/>
    <p:sldId id="361" r:id="rId16"/>
    <p:sldId id="3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62853" autoAdjust="0"/>
  </p:normalViewPr>
  <p:slideViewPr>
    <p:cSldViewPr snapToGrid="0">
      <p:cViewPr varScale="1">
        <p:scale>
          <a:sx n="75" d="100"/>
          <a:sy n="75" d="100"/>
        </p:scale>
        <p:origin x="8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B5F24-0C36-4BBA-9DA4-97A7998040F5}"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D766548A-8FCB-4E23-A179-556850C16B31}">
      <dgm:prSet custT="1"/>
      <dgm:spPr/>
      <dgm:t>
        <a:bodyPr/>
        <a:lstStyle/>
        <a:p>
          <a:r>
            <a:rPr lang="en-US" sz="2400"/>
            <a:t>Describe</a:t>
          </a:r>
        </a:p>
      </dgm:t>
    </dgm:pt>
    <dgm:pt modelId="{21E9A49F-2EC4-406A-9A41-255C685A4DEC}" type="parTrans" cxnId="{6B739603-F477-47FA-AA30-2DE46D250FD9}">
      <dgm:prSet/>
      <dgm:spPr/>
      <dgm:t>
        <a:bodyPr/>
        <a:lstStyle/>
        <a:p>
          <a:endParaRPr lang="en-US" sz="2000"/>
        </a:p>
      </dgm:t>
    </dgm:pt>
    <dgm:pt modelId="{FCC425A4-F018-442F-AF08-DAB51EA97BDD}" type="sibTrans" cxnId="{6B739603-F477-47FA-AA30-2DE46D250FD9}">
      <dgm:prSet/>
      <dgm:spPr/>
      <dgm:t>
        <a:bodyPr/>
        <a:lstStyle/>
        <a:p>
          <a:endParaRPr lang="en-US" sz="2000"/>
        </a:p>
      </dgm:t>
    </dgm:pt>
    <dgm:pt modelId="{E65E2697-28F5-4BF0-8BC9-C5B7B635FD8F}">
      <dgm:prSet custT="1"/>
      <dgm:spPr/>
      <dgm:t>
        <a:bodyPr/>
        <a:lstStyle/>
        <a:p>
          <a:r>
            <a:rPr lang="en-US" sz="2400" dirty="0"/>
            <a:t>Describe links between learning about wicked global problems like climate change and emotional well-being</a:t>
          </a:r>
        </a:p>
      </dgm:t>
    </dgm:pt>
    <dgm:pt modelId="{64200734-ADA8-4182-AFEA-67418BDFD58E}" type="parTrans" cxnId="{B0298DE1-F8B8-4E97-9592-F8A0A353CBDD}">
      <dgm:prSet/>
      <dgm:spPr/>
      <dgm:t>
        <a:bodyPr/>
        <a:lstStyle/>
        <a:p>
          <a:endParaRPr lang="en-US" sz="2000"/>
        </a:p>
      </dgm:t>
    </dgm:pt>
    <dgm:pt modelId="{B0A02032-6249-4246-AF06-60BE3780DE47}" type="sibTrans" cxnId="{B0298DE1-F8B8-4E97-9592-F8A0A353CBDD}">
      <dgm:prSet/>
      <dgm:spPr/>
      <dgm:t>
        <a:bodyPr/>
        <a:lstStyle/>
        <a:p>
          <a:endParaRPr lang="en-US" sz="2000"/>
        </a:p>
      </dgm:t>
    </dgm:pt>
    <dgm:pt modelId="{D6D16D14-6D06-46B4-AA5B-5D355610291F}">
      <dgm:prSet custT="1"/>
      <dgm:spPr/>
      <dgm:t>
        <a:bodyPr/>
        <a:lstStyle/>
        <a:p>
          <a:r>
            <a:rPr lang="en-US" sz="2400"/>
            <a:t>Define</a:t>
          </a:r>
        </a:p>
      </dgm:t>
    </dgm:pt>
    <dgm:pt modelId="{27185D41-61EB-4E86-AA43-609017003E8D}" type="parTrans" cxnId="{09298F29-BF85-4374-BFB6-DEBB6E53FA4F}">
      <dgm:prSet/>
      <dgm:spPr/>
      <dgm:t>
        <a:bodyPr/>
        <a:lstStyle/>
        <a:p>
          <a:endParaRPr lang="en-US" sz="2000"/>
        </a:p>
      </dgm:t>
    </dgm:pt>
    <dgm:pt modelId="{108FD6B7-DECF-44A5-90F0-C7234542B7E3}" type="sibTrans" cxnId="{09298F29-BF85-4374-BFB6-DEBB6E53FA4F}">
      <dgm:prSet/>
      <dgm:spPr/>
      <dgm:t>
        <a:bodyPr/>
        <a:lstStyle/>
        <a:p>
          <a:endParaRPr lang="en-US" sz="2000"/>
        </a:p>
      </dgm:t>
    </dgm:pt>
    <dgm:pt modelId="{54A3ECC4-E0B1-4005-A5FD-8692AB20687F}">
      <dgm:prSet custT="1"/>
      <dgm:spPr/>
      <dgm:t>
        <a:bodyPr/>
        <a:lstStyle/>
        <a:p>
          <a:r>
            <a:rPr lang="en-US" sz="2400" dirty="0"/>
            <a:t>Define eco-grief and climate-anxiety</a:t>
          </a:r>
        </a:p>
      </dgm:t>
    </dgm:pt>
    <dgm:pt modelId="{9BEB3520-950F-4AEC-91CB-61159D8A7191}" type="parTrans" cxnId="{DF5A6785-5625-4F19-A569-1F706A64F926}">
      <dgm:prSet/>
      <dgm:spPr/>
      <dgm:t>
        <a:bodyPr/>
        <a:lstStyle/>
        <a:p>
          <a:endParaRPr lang="en-US" sz="2000"/>
        </a:p>
      </dgm:t>
    </dgm:pt>
    <dgm:pt modelId="{67FF624C-AF6C-4C7A-BE2E-5937E901E729}" type="sibTrans" cxnId="{DF5A6785-5625-4F19-A569-1F706A64F926}">
      <dgm:prSet/>
      <dgm:spPr/>
      <dgm:t>
        <a:bodyPr/>
        <a:lstStyle/>
        <a:p>
          <a:endParaRPr lang="en-US" sz="2000"/>
        </a:p>
      </dgm:t>
    </dgm:pt>
    <dgm:pt modelId="{5B9967AA-EC98-4DA8-8707-B450B23071F8}">
      <dgm:prSet custT="1"/>
      <dgm:spPr/>
      <dgm:t>
        <a:bodyPr/>
        <a:lstStyle/>
        <a:p>
          <a:r>
            <a:rPr lang="en-US" sz="2400"/>
            <a:t>Consider</a:t>
          </a:r>
        </a:p>
      </dgm:t>
    </dgm:pt>
    <dgm:pt modelId="{F98E148C-F2F2-44B4-9D79-F53CE2590681}" type="parTrans" cxnId="{C0D808FF-7455-4243-8E57-8A9A9D51ED03}">
      <dgm:prSet/>
      <dgm:spPr/>
      <dgm:t>
        <a:bodyPr/>
        <a:lstStyle/>
        <a:p>
          <a:endParaRPr lang="en-US" sz="2000"/>
        </a:p>
      </dgm:t>
    </dgm:pt>
    <dgm:pt modelId="{34B5F552-E296-48E7-976E-A91CAD7AB563}" type="sibTrans" cxnId="{C0D808FF-7455-4243-8E57-8A9A9D51ED03}">
      <dgm:prSet/>
      <dgm:spPr/>
      <dgm:t>
        <a:bodyPr/>
        <a:lstStyle/>
        <a:p>
          <a:endParaRPr lang="en-US" sz="2000"/>
        </a:p>
      </dgm:t>
    </dgm:pt>
    <dgm:pt modelId="{22FB7DDD-7B5D-4190-B790-1A52D59D8447}">
      <dgm:prSet custT="1"/>
      <dgm:spPr/>
      <dgm:t>
        <a:bodyPr/>
        <a:lstStyle/>
        <a:p>
          <a:r>
            <a:rPr lang="en-US" sz="2400" dirty="0"/>
            <a:t>Consider your personal psychological and emotional response to various course content</a:t>
          </a:r>
        </a:p>
      </dgm:t>
    </dgm:pt>
    <dgm:pt modelId="{3A8C8B8C-3C6D-4DD2-A341-F166C0514F0F}" type="parTrans" cxnId="{54D96EDC-BFC7-47B1-9806-DC5E03CE8996}">
      <dgm:prSet/>
      <dgm:spPr/>
      <dgm:t>
        <a:bodyPr/>
        <a:lstStyle/>
        <a:p>
          <a:endParaRPr lang="en-US" sz="2000"/>
        </a:p>
      </dgm:t>
    </dgm:pt>
    <dgm:pt modelId="{7BE0C67F-E7B7-46AD-85B9-7C298EBE5E77}" type="sibTrans" cxnId="{54D96EDC-BFC7-47B1-9806-DC5E03CE8996}">
      <dgm:prSet/>
      <dgm:spPr/>
      <dgm:t>
        <a:bodyPr/>
        <a:lstStyle/>
        <a:p>
          <a:endParaRPr lang="en-US" sz="2000"/>
        </a:p>
      </dgm:t>
    </dgm:pt>
    <dgm:pt modelId="{679AAD02-64FA-4122-AE45-4B9B799C18E6}">
      <dgm:prSet custT="1"/>
      <dgm:spPr/>
      <dgm:t>
        <a:bodyPr/>
        <a:lstStyle/>
        <a:p>
          <a:r>
            <a:rPr lang="en-US" sz="2400"/>
            <a:t>Discuss</a:t>
          </a:r>
        </a:p>
      </dgm:t>
    </dgm:pt>
    <dgm:pt modelId="{E3EB0E6F-59E0-4A00-BFEF-059073EF4DDD}" type="parTrans" cxnId="{4039F46C-92BD-4F66-A22D-34505A5B757E}">
      <dgm:prSet/>
      <dgm:spPr/>
      <dgm:t>
        <a:bodyPr/>
        <a:lstStyle/>
        <a:p>
          <a:endParaRPr lang="en-US" sz="2000"/>
        </a:p>
      </dgm:t>
    </dgm:pt>
    <dgm:pt modelId="{EF23D458-27CB-4397-A865-05064E640E38}" type="sibTrans" cxnId="{4039F46C-92BD-4F66-A22D-34505A5B757E}">
      <dgm:prSet/>
      <dgm:spPr/>
      <dgm:t>
        <a:bodyPr/>
        <a:lstStyle/>
        <a:p>
          <a:endParaRPr lang="en-US" sz="2000"/>
        </a:p>
      </dgm:t>
    </dgm:pt>
    <dgm:pt modelId="{9580F3E5-79DB-43E3-A206-493832EEF5EC}">
      <dgm:prSet custT="1"/>
      <dgm:spPr/>
      <dgm:t>
        <a:bodyPr/>
        <a:lstStyle/>
        <a:p>
          <a:r>
            <a:rPr lang="en-US" sz="2400" dirty="0"/>
            <a:t>Discuss eco-grief and climate-anxiety with peers and devise strategies to turn anger and despair into power, hope and action</a:t>
          </a:r>
        </a:p>
      </dgm:t>
    </dgm:pt>
    <dgm:pt modelId="{3926D3A6-14CA-4499-BCF2-534CD44BA017}" type="parTrans" cxnId="{73569128-E6C5-434F-95CC-0FA25CC742B2}">
      <dgm:prSet/>
      <dgm:spPr/>
      <dgm:t>
        <a:bodyPr/>
        <a:lstStyle/>
        <a:p>
          <a:endParaRPr lang="en-US" sz="2000"/>
        </a:p>
      </dgm:t>
    </dgm:pt>
    <dgm:pt modelId="{FD586963-AFB9-4DDB-9C4D-FB0786056BE7}" type="sibTrans" cxnId="{73569128-E6C5-434F-95CC-0FA25CC742B2}">
      <dgm:prSet/>
      <dgm:spPr/>
      <dgm:t>
        <a:bodyPr/>
        <a:lstStyle/>
        <a:p>
          <a:endParaRPr lang="en-US" sz="2000"/>
        </a:p>
      </dgm:t>
    </dgm:pt>
    <dgm:pt modelId="{56D02978-D55C-4092-A9CD-3A013D6A0AC3}">
      <dgm:prSet custT="1"/>
      <dgm:spPr/>
      <dgm:t>
        <a:bodyPr/>
        <a:lstStyle/>
        <a:p>
          <a:r>
            <a:rPr lang="en-US" sz="2400"/>
            <a:t>Complete</a:t>
          </a:r>
        </a:p>
      </dgm:t>
    </dgm:pt>
    <dgm:pt modelId="{A877B765-AAC4-46E3-8D16-5B523BA2DED2}" type="parTrans" cxnId="{B53452F9-BB83-4917-99A6-03F8EFCF23DC}">
      <dgm:prSet/>
      <dgm:spPr/>
      <dgm:t>
        <a:bodyPr/>
        <a:lstStyle/>
        <a:p>
          <a:endParaRPr lang="en-US" sz="2000"/>
        </a:p>
      </dgm:t>
    </dgm:pt>
    <dgm:pt modelId="{8ADC4044-86CA-415D-A03C-D1EF5271B69E}" type="sibTrans" cxnId="{B53452F9-BB83-4917-99A6-03F8EFCF23DC}">
      <dgm:prSet/>
      <dgm:spPr/>
      <dgm:t>
        <a:bodyPr/>
        <a:lstStyle/>
        <a:p>
          <a:endParaRPr lang="en-US" sz="2000"/>
        </a:p>
      </dgm:t>
    </dgm:pt>
    <dgm:pt modelId="{B2A15611-1591-4230-94A7-7A13483DDEA3}">
      <dgm:prSet custT="1"/>
      <dgm:spPr/>
      <dgm:t>
        <a:bodyPr/>
        <a:lstStyle/>
        <a:p>
          <a:r>
            <a:rPr lang="en-US" sz="2400" dirty="0"/>
            <a:t>Complete a Personal Change Plan that commits you to at least one action towards creating meaningful change in the world</a:t>
          </a:r>
        </a:p>
      </dgm:t>
    </dgm:pt>
    <dgm:pt modelId="{AF92826F-587B-4598-B7A1-5CD037F98223}" type="parTrans" cxnId="{850928C9-1BD9-4F0E-99F4-328C8A620793}">
      <dgm:prSet/>
      <dgm:spPr/>
      <dgm:t>
        <a:bodyPr/>
        <a:lstStyle/>
        <a:p>
          <a:endParaRPr lang="en-US" sz="2000"/>
        </a:p>
      </dgm:t>
    </dgm:pt>
    <dgm:pt modelId="{BDA95213-D575-4290-8482-5E8B74DC1E05}" type="sibTrans" cxnId="{850928C9-1BD9-4F0E-99F4-328C8A620793}">
      <dgm:prSet/>
      <dgm:spPr/>
      <dgm:t>
        <a:bodyPr/>
        <a:lstStyle/>
        <a:p>
          <a:endParaRPr lang="en-US" sz="2000"/>
        </a:p>
      </dgm:t>
    </dgm:pt>
    <dgm:pt modelId="{2B9F6139-1910-2C46-B402-7834979F1B25}" type="pres">
      <dgm:prSet presAssocID="{BECB5F24-0C36-4BBA-9DA4-97A7998040F5}" presName="Name0" presStyleCnt="0">
        <dgm:presLayoutVars>
          <dgm:dir/>
          <dgm:animLvl val="lvl"/>
          <dgm:resizeHandles val="exact"/>
        </dgm:presLayoutVars>
      </dgm:prSet>
      <dgm:spPr/>
    </dgm:pt>
    <dgm:pt modelId="{8FBE9219-9684-6C4C-B687-1C38BC1639E7}" type="pres">
      <dgm:prSet presAssocID="{D766548A-8FCB-4E23-A179-556850C16B31}" presName="linNode" presStyleCnt="0"/>
      <dgm:spPr/>
    </dgm:pt>
    <dgm:pt modelId="{EB3D0F8A-3460-FD48-ACFB-F307B4B76323}" type="pres">
      <dgm:prSet presAssocID="{D766548A-8FCB-4E23-A179-556850C16B31}" presName="parentText" presStyleLbl="alignNode1" presStyleIdx="0" presStyleCnt="5">
        <dgm:presLayoutVars>
          <dgm:chMax val="1"/>
          <dgm:bulletEnabled/>
        </dgm:presLayoutVars>
      </dgm:prSet>
      <dgm:spPr/>
    </dgm:pt>
    <dgm:pt modelId="{78205369-799D-F84E-9770-8E3F84FE68AF}" type="pres">
      <dgm:prSet presAssocID="{D766548A-8FCB-4E23-A179-556850C16B31}" presName="descendantText" presStyleLbl="alignAccFollowNode1" presStyleIdx="0" presStyleCnt="5">
        <dgm:presLayoutVars>
          <dgm:bulletEnabled/>
        </dgm:presLayoutVars>
      </dgm:prSet>
      <dgm:spPr/>
    </dgm:pt>
    <dgm:pt modelId="{9EE58520-5905-D44D-A539-04578AC3692C}" type="pres">
      <dgm:prSet presAssocID="{FCC425A4-F018-442F-AF08-DAB51EA97BDD}" presName="sp" presStyleCnt="0"/>
      <dgm:spPr/>
    </dgm:pt>
    <dgm:pt modelId="{E773244A-16B0-B346-B86E-EE6FB238599F}" type="pres">
      <dgm:prSet presAssocID="{D6D16D14-6D06-46B4-AA5B-5D355610291F}" presName="linNode" presStyleCnt="0"/>
      <dgm:spPr/>
    </dgm:pt>
    <dgm:pt modelId="{B9A762C7-7B52-F441-96C2-2FB062C85A6E}" type="pres">
      <dgm:prSet presAssocID="{D6D16D14-6D06-46B4-AA5B-5D355610291F}" presName="parentText" presStyleLbl="alignNode1" presStyleIdx="1" presStyleCnt="5">
        <dgm:presLayoutVars>
          <dgm:chMax val="1"/>
          <dgm:bulletEnabled/>
        </dgm:presLayoutVars>
      </dgm:prSet>
      <dgm:spPr/>
    </dgm:pt>
    <dgm:pt modelId="{E99569AF-67B8-8341-BBCF-CECA804DA39B}" type="pres">
      <dgm:prSet presAssocID="{D6D16D14-6D06-46B4-AA5B-5D355610291F}" presName="descendantText" presStyleLbl="alignAccFollowNode1" presStyleIdx="1" presStyleCnt="5">
        <dgm:presLayoutVars>
          <dgm:bulletEnabled/>
        </dgm:presLayoutVars>
      </dgm:prSet>
      <dgm:spPr/>
    </dgm:pt>
    <dgm:pt modelId="{AFAEFE0C-E4B3-1E4F-85BF-D87AB1CA9114}" type="pres">
      <dgm:prSet presAssocID="{108FD6B7-DECF-44A5-90F0-C7234542B7E3}" presName="sp" presStyleCnt="0"/>
      <dgm:spPr/>
    </dgm:pt>
    <dgm:pt modelId="{EA297AF0-4513-084D-8A3F-2F9462AE6712}" type="pres">
      <dgm:prSet presAssocID="{5B9967AA-EC98-4DA8-8707-B450B23071F8}" presName="linNode" presStyleCnt="0"/>
      <dgm:spPr/>
    </dgm:pt>
    <dgm:pt modelId="{EB40624D-36F2-024A-B00A-85F05BB46874}" type="pres">
      <dgm:prSet presAssocID="{5B9967AA-EC98-4DA8-8707-B450B23071F8}" presName="parentText" presStyleLbl="alignNode1" presStyleIdx="2" presStyleCnt="5">
        <dgm:presLayoutVars>
          <dgm:chMax val="1"/>
          <dgm:bulletEnabled/>
        </dgm:presLayoutVars>
      </dgm:prSet>
      <dgm:spPr/>
    </dgm:pt>
    <dgm:pt modelId="{6A00553C-52BF-5F47-8B18-0F3DC4D842F3}" type="pres">
      <dgm:prSet presAssocID="{5B9967AA-EC98-4DA8-8707-B450B23071F8}" presName="descendantText" presStyleLbl="alignAccFollowNode1" presStyleIdx="2" presStyleCnt="5">
        <dgm:presLayoutVars>
          <dgm:bulletEnabled/>
        </dgm:presLayoutVars>
      </dgm:prSet>
      <dgm:spPr/>
    </dgm:pt>
    <dgm:pt modelId="{36667878-E5AF-8843-82E5-808B16834C28}" type="pres">
      <dgm:prSet presAssocID="{34B5F552-E296-48E7-976E-A91CAD7AB563}" presName="sp" presStyleCnt="0"/>
      <dgm:spPr/>
    </dgm:pt>
    <dgm:pt modelId="{5B3C75C3-7D58-6246-ABA2-9929E5E0B5FB}" type="pres">
      <dgm:prSet presAssocID="{679AAD02-64FA-4122-AE45-4B9B799C18E6}" presName="linNode" presStyleCnt="0"/>
      <dgm:spPr/>
    </dgm:pt>
    <dgm:pt modelId="{76695B24-C608-6F49-A08D-D2F175093315}" type="pres">
      <dgm:prSet presAssocID="{679AAD02-64FA-4122-AE45-4B9B799C18E6}" presName="parentText" presStyleLbl="alignNode1" presStyleIdx="3" presStyleCnt="5">
        <dgm:presLayoutVars>
          <dgm:chMax val="1"/>
          <dgm:bulletEnabled/>
        </dgm:presLayoutVars>
      </dgm:prSet>
      <dgm:spPr/>
    </dgm:pt>
    <dgm:pt modelId="{2D068C18-F403-CF45-A8D8-15459D278885}" type="pres">
      <dgm:prSet presAssocID="{679AAD02-64FA-4122-AE45-4B9B799C18E6}" presName="descendantText" presStyleLbl="alignAccFollowNode1" presStyleIdx="3" presStyleCnt="5">
        <dgm:presLayoutVars>
          <dgm:bulletEnabled/>
        </dgm:presLayoutVars>
      </dgm:prSet>
      <dgm:spPr/>
    </dgm:pt>
    <dgm:pt modelId="{AC8C95BF-4301-F34B-8045-2FC0E3854884}" type="pres">
      <dgm:prSet presAssocID="{EF23D458-27CB-4397-A865-05064E640E38}" presName="sp" presStyleCnt="0"/>
      <dgm:spPr/>
    </dgm:pt>
    <dgm:pt modelId="{E5C68778-9334-4948-8809-FF1C3B1CC035}" type="pres">
      <dgm:prSet presAssocID="{56D02978-D55C-4092-A9CD-3A013D6A0AC3}" presName="linNode" presStyleCnt="0"/>
      <dgm:spPr/>
    </dgm:pt>
    <dgm:pt modelId="{D6AE134B-2DFE-474C-9C8F-41D8519BEBAD}" type="pres">
      <dgm:prSet presAssocID="{56D02978-D55C-4092-A9CD-3A013D6A0AC3}" presName="parentText" presStyleLbl="alignNode1" presStyleIdx="4" presStyleCnt="5">
        <dgm:presLayoutVars>
          <dgm:chMax val="1"/>
          <dgm:bulletEnabled/>
        </dgm:presLayoutVars>
      </dgm:prSet>
      <dgm:spPr/>
    </dgm:pt>
    <dgm:pt modelId="{4B394232-BCCF-434E-911A-34780891F34D}" type="pres">
      <dgm:prSet presAssocID="{56D02978-D55C-4092-A9CD-3A013D6A0AC3}" presName="descendantText" presStyleLbl="alignAccFollowNode1" presStyleIdx="4" presStyleCnt="5">
        <dgm:presLayoutVars>
          <dgm:bulletEnabled/>
        </dgm:presLayoutVars>
      </dgm:prSet>
      <dgm:spPr/>
    </dgm:pt>
  </dgm:ptLst>
  <dgm:cxnLst>
    <dgm:cxn modelId="{6B739603-F477-47FA-AA30-2DE46D250FD9}" srcId="{BECB5F24-0C36-4BBA-9DA4-97A7998040F5}" destId="{D766548A-8FCB-4E23-A179-556850C16B31}" srcOrd="0" destOrd="0" parTransId="{21E9A49F-2EC4-406A-9A41-255C685A4DEC}" sibTransId="{FCC425A4-F018-442F-AF08-DAB51EA97BDD}"/>
    <dgm:cxn modelId="{BFE8C211-4E34-8E41-9D65-8822A17F5032}" type="presOf" srcId="{5B9967AA-EC98-4DA8-8707-B450B23071F8}" destId="{EB40624D-36F2-024A-B00A-85F05BB46874}" srcOrd="0" destOrd="0" presId="urn:microsoft.com/office/officeart/2016/7/layout/VerticalSolidActionList"/>
    <dgm:cxn modelId="{151FC31B-0726-184A-9CC3-8C9F7E99727D}" type="presOf" srcId="{22FB7DDD-7B5D-4190-B790-1A52D59D8447}" destId="{6A00553C-52BF-5F47-8B18-0F3DC4D842F3}" srcOrd="0" destOrd="0" presId="urn:microsoft.com/office/officeart/2016/7/layout/VerticalSolidActionList"/>
    <dgm:cxn modelId="{73569128-E6C5-434F-95CC-0FA25CC742B2}" srcId="{679AAD02-64FA-4122-AE45-4B9B799C18E6}" destId="{9580F3E5-79DB-43E3-A206-493832EEF5EC}" srcOrd="0" destOrd="0" parTransId="{3926D3A6-14CA-4499-BCF2-534CD44BA017}" sibTransId="{FD586963-AFB9-4DDB-9C4D-FB0786056BE7}"/>
    <dgm:cxn modelId="{09298F29-BF85-4374-BFB6-DEBB6E53FA4F}" srcId="{BECB5F24-0C36-4BBA-9DA4-97A7998040F5}" destId="{D6D16D14-6D06-46B4-AA5B-5D355610291F}" srcOrd="1" destOrd="0" parTransId="{27185D41-61EB-4E86-AA43-609017003E8D}" sibTransId="{108FD6B7-DECF-44A5-90F0-C7234542B7E3}"/>
    <dgm:cxn modelId="{95EA373C-A2CA-F346-9FA6-F7A95422E2F6}" type="presOf" srcId="{D6D16D14-6D06-46B4-AA5B-5D355610291F}" destId="{B9A762C7-7B52-F441-96C2-2FB062C85A6E}" srcOrd="0" destOrd="0" presId="urn:microsoft.com/office/officeart/2016/7/layout/VerticalSolidActionList"/>
    <dgm:cxn modelId="{0A51134C-0064-DB40-8D87-EE25116A36DD}" type="presOf" srcId="{E65E2697-28F5-4BF0-8BC9-C5B7B635FD8F}" destId="{78205369-799D-F84E-9770-8E3F84FE68AF}" srcOrd="0" destOrd="0" presId="urn:microsoft.com/office/officeart/2016/7/layout/VerticalSolidActionList"/>
    <dgm:cxn modelId="{93EBF94E-8C30-BD4E-84A2-99D824E4A2AD}" type="presOf" srcId="{56D02978-D55C-4092-A9CD-3A013D6A0AC3}" destId="{D6AE134B-2DFE-474C-9C8F-41D8519BEBAD}" srcOrd="0" destOrd="0" presId="urn:microsoft.com/office/officeart/2016/7/layout/VerticalSolidActionList"/>
    <dgm:cxn modelId="{34D81E69-339D-5E4E-952B-3AC1F5C15A83}" type="presOf" srcId="{54A3ECC4-E0B1-4005-A5FD-8692AB20687F}" destId="{E99569AF-67B8-8341-BBCF-CECA804DA39B}" srcOrd="0" destOrd="0" presId="urn:microsoft.com/office/officeart/2016/7/layout/VerticalSolidActionList"/>
    <dgm:cxn modelId="{4039F46C-92BD-4F66-A22D-34505A5B757E}" srcId="{BECB5F24-0C36-4BBA-9DA4-97A7998040F5}" destId="{679AAD02-64FA-4122-AE45-4B9B799C18E6}" srcOrd="3" destOrd="0" parTransId="{E3EB0E6F-59E0-4A00-BFEF-059073EF4DDD}" sibTransId="{EF23D458-27CB-4397-A865-05064E640E38}"/>
    <dgm:cxn modelId="{0FDAC274-C8AA-F74F-9055-95BFBEE829FF}" type="presOf" srcId="{9580F3E5-79DB-43E3-A206-493832EEF5EC}" destId="{2D068C18-F403-CF45-A8D8-15459D278885}" srcOrd="0" destOrd="0" presId="urn:microsoft.com/office/officeart/2016/7/layout/VerticalSolidActionList"/>
    <dgm:cxn modelId="{DF5A6785-5625-4F19-A569-1F706A64F926}" srcId="{D6D16D14-6D06-46B4-AA5B-5D355610291F}" destId="{54A3ECC4-E0B1-4005-A5FD-8692AB20687F}" srcOrd="0" destOrd="0" parTransId="{9BEB3520-950F-4AEC-91CB-61159D8A7191}" sibTransId="{67FF624C-AF6C-4C7A-BE2E-5937E901E729}"/>
    <dgm:cxn modelId="{DA1C3E96-3815-8B41-BED8-3AA5CA040A88}" type="presOf" srcId="{B2A15611-1591-4230-94A7-7A13483DDEA3}" destId="{4B394232-BCCF-434E-911A-34780891F34D}" srcOrd="0" destOrd="0" presId="urn:microsoft.com/office/officeart/2016/7/layout/VerticalSolidActionList"/>
    <dgm:cxn modelId="{CA156997-6494-F24B-9812-75CB84671A8F}" type="presOf" srcId="{679AAD02-64FA-4122-AE45-4B9B799C18E6}" destId="{76695B24-C608-6F49-A08D-D2F175093315}" srcOrd="0" destOrd="0" presId="urn:microsoft.com/office/officeart/2016/7/layout/VerticalSolidActionList"/>
    <dgm:cxn modelId="{008E99A0-3D41-044B-8566-E27CE8D88441}" type="presOf" srcId="{BECB5F24-0C36-4BBA-9DA4-97A7998040F5}" destId="{2B9F6139-1910-2C46-B402-7834979F1B25}" srcOrd="0" destOrd="0" presId="urn:microsoft.com/office/officeart/2016/7/layout/VerticalSolidActionList"/>
    <dgm:cxn modelId="{850928C9-1BD9-4F0E-99F4-328C8A620793}" srcId="{56D02978-D55C-4092-A9CD-3A013D6A0AC3}" destId="{B2A15611-1591-4230-94A7-7A13483DDEA3}" srcOrd="0" destOrd="0" parTransId="{AF92826F-587B-4598-B7A1-5CD037F98223}" sibTransId="{BDA95213-D575-4290-8482-5E8B74DC1E05}"/>
    <dgm:cxn modelId="{54D96EDC-BFC7-47B1-9806-DC5E03CE8996}" srcId="{5B9967AA-EC98-4DA8-8707-B450B23071F8}" destId="{22FB7DDD-7B5D-4190-B790-1A52D59D8447}" srcOrd="0" destOrd="0" parTransId="{3A8C8B8C-3C6D-4DD2-A341-F166C0514F0F}" sibTransId="{7BE0C67F-E7B7-46AD-85B9-7C298EBE5E77}"/>
    <dgm:cxn modelId="{B0298DE1-F8B8-4E97-9592-F8A0A353CBDD}" srcId="{D766548A-8FCB-4E23-A179-556850C16B31}" destId="{E65E2697-28F5-4BF0-8BC9-C5B7B635FD8F}" srcOrd="0" destOrd="0" parTransId="{64200734-ADA8-4182-AFEA-67418BDFD58E}" sibTransId="{B0A02032-6249-4246-AF06-60BE3780DE47}"/>
    <dgm:cxn modelId="{E9943EE7-AFFE-4949-8860-03838DE50CC9}" type="presOf" srcId="{D766548A-8FCB-4E23-A179-556850C16B31}" destId="{EB3D0F8A-3460-FD48-ACFB-F307B4B76323}" srcOrd="0" destOrd="0" presId="urn:microsoft.com/office/officeart/2016/7/layout/VerticalSolidActionList"/>
    <dgm:cxn modelId="{B53452F9-BB83-4917-99A6-03F8EFCF23DC}" srcId="{BECB5F24-0C36-4BBA-9DA4-97A7998040F5}" destId="{56D02978-D55C-4092-A9CD-3A013D6A0AC3}" srcOrd="4" destOrd="0" parTransId="{A877B765-AAC4-46E3-8D16-5B523BA2DED2}" sibTransId="{8ADC4044-86CA-415D-A03C-D1EF5271B69E}"/>
    <dgm:cxn modelId="{C0D808FF-7455-4243-8E57-8A9A9D51ED03}" srcId="{BECB5F24-0C36-4BBA-9DA4-97A7998040F5}" destId="{5B9967AA-EC98-4DA8-8707-B450B23071F8}" srcOrd="2" destOrd="0" parTransId="{F98E148C-F2F2-44B4-9D79-F53CE2590681}" sibTransId="{34B5F552-E296-48E7-976E-A91CAD7AB563}"/>
    <dgm:cxn modelId="{616CD84B-2AFC-C34D-A1C5-0EA630100834}" type="presParOf" srcId="{2B9F6139-1910-2C46-B402-7834979F1B25}" destId="{8FBE9219-9684-6C4C-B687-1C38BC1639E7}" srcOrd="0" destOrd="0" presId="urn:microsoft.com/office/officeart/2016/7/layout/VerticalSolidActionList"/>
    <dgm:cxn modelId="{8EF2EBA5-553D-7549-807A-6D4ECC7E7CBF}" type="presParOf" srcId="{8FBE9219-9684-6C4C-B687-1C38BC1639E7}" destId="{EB3D0F8A-3460-FD48-ACFB-F307B4B76323}" srcOrd="0" destOrd="0" presId="urn:microsoft.com/office/officeart/2016/7/layout/VerticalSolidActionList"/>
    <dgm:cxn modelId="{872CEA28-8018-6742-9642-7CD50C35B023}" type="presParOf" srcId="{8FBE9219-9684-6C4C-B687-1C38BC1639E7}" destId="{78205369-799D-F84E-9770-8E3F84FE68AF}" srcOrd="1" destOrd="0" presId="urn:microsoft.com/office/officeart/2016/7/layout/VerticalSolidActionList"/>
    <dgm:cxn modelId="{93D1E989-C83F-8B4A-BBEA-6975D7E00DDA}" type="presParOf" srcId="{2B9F6139-1910-2C46-B402-7834979F1B25}" destId="{9EE58520-5905-D44D-A539-04578AC3692C}" srcOrd="1" destOrd="0" presId="urn:microsoft.com/office/officeart/2016/7/layout/VerticalSolidActionList"/>
    <dgm:cxn modelId="{BE82CCE4-CF73-1C4C-BD2C-7C68D2DFDCFD}" type="presParOf" srcId="{2B9F6139-1910-2C46-B402-7834979F1B25}" destId="{E773244A-16B0-B346-B86E-EE6FB238599F}" srcOrd="2" destOrd="0" presId="urn:microsoft.com/office/officeart/2016/7/layout/VerticalSolidActionList"/>
    <dgm:cxn modelId="{537EE4CD-94DB-634D-8056-911E8F321026}" type="presParOf" srcId="{E773244A-16B0-B346-B86E-EE6FB238599F}" destId="{B9A762C7-7B52-F441-96C2-2FB062C85A6E}" srcOrd="0" destOrd="0" presId="urn:microsoft.com/office/officeart/2016/7/layout/VerticalSolidActionList"/>
    <dgm:cxn modelId="{48CE2AF1-C5FB-1E41-926F-17FAE3EC8C2F}" type="presParOf" srcId="{E773244A-16B0-B346-B86E-EE6FB238599F}" destId="{E99569AF-67B8-8341-BBCF-CECA804DA39B}" srcOrd="1" destOrd="0" presId="urn:microsoft.com/office/officeart/2016/7/layout/VerticalSolidActionList"/>
    <dgm:cxn modelId="{7226F045-1B62-B54F-9698-9B7F2D9D04F2}" type="presParOf" srcId="{2B9F6139-1910-2C46-B402-7834979F1B25}" destId="{AFAEFE0C-E4B3-1E4F-85BF-D87AB1CA9114}" srcOrd="3" destOrd="0" presId="urn:microsoft.com/office/officeart/2016/7/layout/VerticalSolidActionList"/>
    <dgm:cxn modelId="{08DD35B8-B77B-A64D-A8E5-CD89C93B6122}" type="presParOf" srcId="{2B9F6139-1910-2C46-B402-7834979F1B25}" destId="{EA297AF0-4513-084D-8A3F-2F9462AE6712}" srcOrd="4" destOrd="0" presId="urn:microsoft.com/office/officeart/2016/7/layout/VerticalSolidActionList"/>
    <dgm:cxn modelId="{83139723-04AD-A64F-ABB4-EA6A24924C40}" type="presParOf" srcId="{EA297AF0-4513-084D-8A3F-2F9462AE6712}" destId="{EB40624D-36F2-024A-B00A-85F05BB46874}" srcOrd="0" destOrd="0" presId="urn:microsoft.com/office/officeart/2016/7/layout/VerticalSolidActionList"/>
    <dgm:cxn modelId="{B33D0F00-F920-E343-8B5D-BF043B8F9A07}" type="presParOf" srcId="{EA297AF0-4513-084D-8A3F-2F9462AE6712}" destId="{6A00553C-52BF-5F47-8B18-0F3DC4D842F3}" srcOrd="1" destOrd="0" presId="urn:microsoft.com/office/officeart/2016/7/layout/VerticalSolidActionList"/>
    <dgm:cxn modelId="{4133FF7B-CD3E-0F42-BE56-E9BB293BCFBE}" type="presParOf" srcId="{2B9F6139-1910-2C46-B402-7834979F1B25}" destId="{36667878-E5AF-8843-82E5-808B16834C28}" srcOrd="5" destOrd="0" presId="urn:microsoft.com/office/officeart/2016/7/layout/VerticalSolidActionList"/>
    <dgm:cxn modelId="{976B3AF4-6BE6-9E4C-AF49-6DA3F4210121}" type="presParOf" srcId="{2B9F6139-1910-2C46-B402-7834979F1B25}" destId="{5B3C75C3-7D58-6246-ABA2-9929E5E0B5FB}" srcOrd="6" destOrd="0" presId="urn:microsoft.com/office/officeart/2016/7/layout/VerticalSolidActionList"/>
    <dgm:cxn modelId="{81E64ED4-53D3-B442-A9DA-8B50EEF6ACA4}" type="presParOf" srcId="{5B3C75C3-7D58-6246-ABA2-9929E5E0B5FB}" destId="{76695B24-C608-6F49-A08D-D2F175093315}" srcOrd="0" destOrd="0" presId="urn:microsoft.com/office/officeart/2016/7/layout/VerticalSolidActionList"/>
    <dgm:cxn modelId="{9FCB4425-33AD-9847-9A50-0A9FB086EF92}" type="presParOf" srcId="{5B3C75C3-7D58-6246-ABA2-9929E5E0B5FB}" destId="{2D068C18-F403-CF45-A8D8-15459D278885}" srcOrd="1" destOrd="0" presId="urn:microsoft.com/office/officeart/2016/7/layout/VerticalSolidActionList"/>
    <dgm:cxn modelId="{6AB98EC4-6512-DB47-B9A7-6686C0FD740C}" type="presParOf" srcId="{2B9F6139-1910-2C46-B402-7834979F1B25}" destId="{AC8C95BF-4301-F34B-8045-2FC0E3854884}" srcOrd="7" destOrd="0" presId="urn:microsoft.com/office/officeart/2016/7/layout/VerticalSolidActionList"/>
    <dgm:cxn modelId="{379370DB-BDA0-254F-965E-6BA700127F4D}" type="presParOf" srcId="{2B9F6139-1910-2C46-B402-7834979F1B25}" destId="{E5C68778-9334-4948-8809-FF1C3B1CC035}" srcOrd="8" destOrd="0" presId="urn:microsoft.com/office/officeart/2016/7/layout/VerticalSolidActionList"/>
    <dgm:cxn modelId="{DFB20BC4-2D0A-AB42-AF87-424A48E9773A}" type="presParOf" srcId="{E5C68778-9334-4948-8809-FF1C3B1CC035}" destId="{D6AE134B-2DFE-474C-9C8F-41D8519BEBAD}" srcOrd="0" destOrd="0" presId="urn:microsoft.com/office/officeart/2016/7/layout/VerticalSolidActionList"/>
    <dgm:cxn modelId="{6C0CE6D1-DC2C-624A-8E3A-5A8C476BAB79}" type="presParOf" srcId="{E5C68778-9334-4948-8809-FF1C3B1CC035}" destId="{4B394232-BCCF-434E-911A-34780891F34D}"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05369-799D-F84E-9770-8E3F84FE68AF}">
      <dsp:nvSpPr>
        <dsp:cNvPr id="0" name=""/>
        <dsp:cNvSpPr/>
      </dsp:nvSpPr>
      <dsp:spPr>
        <a:xfrm>
          <a:off x="1448008" y="2562"/>
          <a:ext cx="5792034" cy="112435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382" tIns="285586" rIns="112382" bIns="285586" numCol="1" spcCol="1270" anchor="ctr" anchorCtr="0">
          <a:noAutofit/>
        </a:bodyPr>
        <a:lstStyle/>
        <a:p>
          <a:pPr marL="0" lvl="0" indent="0" algn="l" defTabSz="1066800">
            <a:lnSpc>
              <a:spcPct val="90000"/>
            </a:lnSpc>
            <a:spcBef>
              <a:spcPct val="0"/>
            </a:spcBef>
            <a:spcAft>
              <a:spcPct val="35000"/>
            </a:spcAft>
            <a:buNone/>
          </a:pPr>
          <a:r>
            <a:rPr lang="en-US" sz="2400" kern="1200" dirty="0"/>
            <a:t>Describe links between learning about wicked global problems like climate change and emotional well-being</a:t>
          </a:r>
        </a:p>
      </dsp:txBody>
      <dsp:txXfrm>
        <a:off x="1448008" y="2562"/>
        <a:ext cx="5792034" cy="1124354"/>
      </dsp:txXfrm>
    </dsp:sp>
    <dsp:sp modelId="{EB3D0F8A-3460-FD48-ACFB-F307B4B76323}">
      <dsp:nvSpPr>
        <dsp:cNvPr id="0" name=""/>
        <dsp:cNvSpPr/>
      </dsp:nvSpPr>
      <dsp:spPr>
        <a:xfrm>
          <a:off x="0" y="2562"/>
          <a:ext cx="1448008" cy="112435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624" tIns="111061" rIns="76624" bIns="111061" numCol="1" spcCol="1270" anchor="ctr" anchorCtr="0">
          <a:noAutofit/>
        </a:bodyPr>
        <a:lstStyle/>
        <a:p>
          <a:pPr marL="0" lvl="0" indent="0" algn="ctr" defTabSz="1066800">
            <a:lnSpc>
              <a:spcPct val="90000"/>
            </a:lnSpc>
            <a:spcBef>
              <a:spcPct val="0"/>
            </a:spcBef>
            <a:spcAft>
              <a:spcPct val="35000"/>
            </a:spcAft>
            <a:buNone/>
          </a:pPr>
          <a:r>
            <a:rPr lang="en-US" sz="2400" kern="1200"/>
            <a:t>Describe</a:t>
          </a:r>
        </a:p>
      </dsp:txBody>
      <dsp:txXfrm>
        <a:off x="0" y="2562"/>
        <a:ext cx="1448008" cy="1124354"/>
      </dsp:txXfrm>
    </dsp:sp>
    <dsp:sp modelId="{E99569AF-67B8-8341-BBCF-CECA804DA39B}">
      <dsp:nvSpPr>
        <dsp:cNvPr id="0" name=""/>
        <dsp:cNvSpPr/>
      </dsp:nvSpPr>
      <dsp:spPr>
        <a:xfrm>
          <a:off x="1448008" y="1194378"/>
          <a:ext cx="5792034" cy="1124354"/>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382" tIns="285586" rIns="112382" bIns="285586" numCol="1" spcCol="1270" anchor="ctr" anchorCtr="0">
          <a:noAutofit/>
        </a:bodyPr>
        <a:lstStyle/>
        <a:p>
          <a:pPr marL="0" lvl="0" indent="0" algn="l" defTabSz="1066800">
            <a:lnSpc>
              <a:spcPct val="90000"/>
            </a:lnSpc>
            <a:spcBef>
              <a:spcPct val="0"/>
            </a:spcBef>
            <a:spcAft>
              <a:spcPct val="35000"/>
            </a:spcAft>
            <a:buNone/>
          </a:pPr>
          <a:r>
            <a:rPr lang="en-US" sz="2400" kern="1200" dirty="0"/>
            <a:t>Define eco-grief and climate-anxiety</a:t>
          </a:r>
        </a:p>
      </dsp:txBody>
      <dsp:txXfrm>
        <a:off x="1448008" y="1194378"/>
        <a:ext cx="5792034" cy="1124354"/>
      </dsp:txXfrm>
    </dsp:sp>
    <dsp:sp modelId="{B9A762C7-7B52-F441-96C2-2FB062C85A6E}">
      <dsp:nvSpPr>
        <dsp:cNvPr id="0" name=""/>
        <dsp:cNvSpPr/>
      </dsp:nvSpPr>
      <dsp:spPr>
        <a:xfrm>
          <a:off x="0" y="1194378"/>
          <a:ext cx="1448008" cy="1124354"/>
        </a:xfrm>
        <a:prstGeom prst="rect">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624" tIns="111061" rIns="76624" bIns="111061" numCol="1" spcCol="1270" anchor="ctr" anchorCtr="0">
          <a:noAutofit/>
        </a:bodyPr>
        <a:lstStyle/>
        <a:p>
          <a:pPr marL="0" lvl="0" indent="0" algn="ctr" defTabSz="1066800">
            <a:lnSpc>
              <a:spcPct val="90000"/>
            </a:lnSpc>
            <a:spcBef>
              <a:spcPct val="0"/>
            </a:spcBef>
            <a:spcAft>
              <a:spcPct val="35000"/>
            </a:spcAft>
            <a:buNone/>
          </a:pPr>
          <a:r>
            <a:rPr lang="en-US" sz="2400" kern="1200"/>
            <a:t>Define</a:t>
          </a:r>
        </a:p>
      </dsp:txBody>
      <dsp:txXfrm>
        <a:off x="0" y="1194378"/>
        <a:ext cx="1448008" cy="1124354"/>
      </dsp:txXfrm>
    </dsp:sp>
    <dsp:sp modelId="{6A00553C-52BF-5F47-8B18-0F3DC4D842F3}">
      <dsp:nvSpPr>
        <dsp:cNvPr id="0" name=""/>
        <dsp:cNvSpPr/>
      </dsp:nvSpPr>
      <dsp:spPr>
        <a:xfrm>
          <a:off x="1448008" y="2386194"/>
          <a:ext cx="5792034" cy="1124354"/>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382" tIns="285586" rIns="112382" bIns="285586" numCol="1" spcCol="1270" anchor="ctr" anchorCtr="0">
          <a:noAutofit/>
        </a:bodyPr>
        <a:lstStyle/>
        <a:p>
          <a:pPr marL="0" lvl="0" indent="0" algn="l" defTabSz="1066800">
            <a:lnSpc>
              <a:spcPct val="90000"/>
            </a:lnSpc>
            <a:spcBef>
              <a:spcPct val="0"/>
            </a:spcBef>
            <a:spcAft>
              <a:spcPct val="35000"/>
            </a:spcAft>
            <a:buNone/>
          </a:pPr>
          <a:r>
            <a:rPr lang="en-US" sz="2400" kern="1200" dirty="0"/>
            <a:t>Consider your personal psychological and emotional response to various course content</a:t>
          </a:r>
        </a:p>
      </dsp:txBody>
      <dsp:txXfrm>
        <a:off x="1448008" y="2386194"/>
        <a:ext cx="5792034" cy="1124354"/>
      </dsp:txXfrm>
    </dsp:sp>
    <dsp:sp modelId="{EB40624D-36F2-024A-B00A-85F05BB46874}">
      <dsp:nvSpPr>
        <dsp:cNvPr id="0" name=""/>
        <dsp:cNvSpPr/>
      </dsp:nvSpPr>
      <dsp:spPr>
        <a:xfrm>
          <a:off x="0" y="2386194"/>
          <a:ext cx="1448008" cy="1124354"/>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624" tIns="111061" rIns="76624" bIns="111061" numCol="1" spcCol="1270" anchor="ctr" anchorCtr="0">
          <a:noAutofit/>
        </a:bodyPr>
        <a:lstStyle/>
        <a:p>
          <a:pPr marL="0" lvl="0" indent="0" algn="ctr" defTabSz="1066800">
            <a:lnSpc>
              <a:spcPct val="90000"/>
            </a:lnSpc>
            <a:spcBef>
              <a:spcPct val="0"/>
            </a:spcBef>
            <a:spcAft>
              <a:spcPct val="35000"/>
            </a:spcAft>
            <a:buNone/>
          </a:pPr>
          <a:r>
            <a:rPr lang="en-US" sz="2400" kern="1200"/>
            <a:t>Consider</a:t>
          </a:r>
        </a:p>
      </dsp:txBody>
      <dsp:txXfrm>
        <a:off x="0" y="2386194"/>
        <a:ext cx="1448008" cy="1124354"/>
      </dsp:txXfrm>
    </dsp:sp>
    <dsp:sp modelId="{2D068C18-F403-CF45-A8D8-15459D278885}">
      <dsp:nvSpPr>
        <dsp:cNvPr id="0" name=""/>
        <dsp:cNvSpPr/>
      </dsp:nvSpPr>
      <dsp:spPr>
        <a:xfrm>
          <a:off x="1448008" y="3578010"/>
          <a:ext cx="5792034" cy="1124354"/>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382" tIns="285586" rIns="112382" bIns="285586" numCol="1" spcCol="1270" anchor="ctr" anchorCtr="0">
          <a:noAutofit/>
        </a:bodyPr>
        <a:lstStyle/>
        <a:p>
          <a:pPr marL="0" lvl="0" indent="0" algn="l" defTabSz="1066800">
            <a:lnSpc>
              <a:spcPct val="90000"/>
            </a:lnSpc>
            <a:spcBef>
              <a:spcPct val="0"/>
            </a:spcBef>
            <a:spcAft>
              <a:spcPct val="35000"/>
            </a:spcAft>
            <a:buNone/>
          </a:pPr>
          <a:r>
            <a:rPr lang="en-US" sz="2400" kern="1200" dirty="0"/>
            <a:t>Discuss eco-grief and climate-anxiety with peers and devise strategies to turn anger and despair into power, hope and action</a:t>
          </a:r>
        </a:p>
      </dsp:txBody>
      <dsp:txXfrm>
        <a:off x="1448008" y="3578010"/>
        <a:ext cx="5792034" cy="1124354"/>
      </dsp:txXfrm>
    </dsp:sp>
    <dsp:sp modelId="{76695B24-C608-6F49-A08D-D2F175093315}">
      <dsp:nvSpPr>
        <dsp:cNvPr id="0" name=""/>
        <dsp:cNvSpPr/>
      </dsp:nvSpPr>
      <dsp:spPr>
        <a:xfrm>
          <a:off x="0" y="3578010"/>
          <a:ext cx="1448008" cy="1124354"/>
        </a:xfrm>
        <a:prstGeom prst="rect">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624" tIns="111061" rIns="76624" bIns="111061" numCol="1" spcCol="1270" anchor="ctr" anchorCtr="0">
          <a:noAutofit/>
        </a:bodyPr>
        <a:lstStyle/>
        <a:p>
          <a:pPr marL="0" lvl="0" indent="0" algn="ctr" defTabSz="1066800">
            <a:lnSpc>
              <a:spcPct val="90000"/>
            </a:lnSpc>
            <a:spcBef>
              <a:spcPct val="0"/>
            </a:spcBef>
            <a:spcAft>
              <a:spcPct val="35000"/>
            </a:spcAft>
            <a:buNone/>
          </a:pPr>
          <a:r>
            <a:rPr lang="en-US" sz="2400" kern="1200"/>
            <a:t>Discuss</a:t>
          </a:r>
        </a:p>
      </dsp:txBody>
      <dsp:txXfrm>
        <a:off x="0" y="3578010"/>
        <a:ext cx="1448008" cy="1124354"/>
      </dsp:txXfrm>
    </dsp:sp>
    <dsp:sp modelId="{4B394232-BCCF-434E-911A-34780891F34D}">
      <dsp:nvSpPr>
        <dsp:cNvPr id="0" name=""/>
        <dsp:cNvSpPr/>
      </dsp:nvSpPr>
      <dsp:spPr>
        <a:xfrm>
          <a:off x="1448008" y="4769825"/>
          <a:ext cx="5792034" cy="1124354"/>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382" tIns="285586" rIns="112382" bIns="285586" numCol="1" spcCol="1270" anchor="ctr" anchorCtr="0">
          <a:noAutofit/>
        </a:bodyPr>
        <a:lstStyle/>
        <a:p>
          <a:pPr marL="0" lvl="0" indent="0" algn="l" defTabSz="1066800">
            <a:lnSpc>
              <a:spcPct val="90000"/>
            </a:lnSpc>
            <a:spcBef>
              <a:spcPct val="0"/>
            </a:spcBef>
            <a:spcAft>
              <a:spcPct val="35000"/>
            </a:spcAft>
            <a:buNone/>
          </a:pPr>
          <a:r>
            <a:rPr lang="en-US" sz="2400" kern="1200" dirty="0"/>
            <a:t>Complete a Personal Change Plan that commits you to at least one action towards creating meaningful change in the world</a:t>
          </a:r>
        </a:p>
      </dsp:txBody>
      <dsp:txXfrm>
        <a:off x="1448008" y="4769825"/>
        <a:ext cx="5792034" cy="1124354"/>
      </dsp:txXfrm>
    </dsp:sp>
    <dsp:sp modelId="{D6AE134B-2DFE-474C-9C8F-41D8519BEBAD}">
      <dsp:nvSpPr>
        <dsp:cNvPr id="0" name=""/>
        <dsp:cNvSpPr/>
      </dsp:nvSpPr>
      <dsp:spPr>
        <a:xfrm>
          <a:off x="0" y="4769825"/>
          <a:ext cx="1448008" cy="1124354"/>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624" tIns="111061" rIns="76624" bIns="111061" numCol="1" spcCol="1270" anchor="ctr" anchorCtr="0">
          <a:noAutofit/>
        </a:bodyPr>
        <a:lstStyle/>
        <a:p>
          <a:pPr marL="0" lvl="0" indent="0" algn="ctr" defTabSz="1066800">
            <a:lnSpc>
              <a:spcPct val="90000"/>
            </a:lnSpc>
            <a:spcBef>
              <a:spcPct val="0"/>
            </a:spcBef>
            <a:spcAft>
              <a:spcPct val="35000"/>
            </a:spcAft>
            <a:buNone/>
          </a:pPr>
          <a:r>
            <a:rPr lang="en-US" sz="2400" kern="1200"/>
            <a:t>Complete</a:t>
          </a:r>
        </a:p>
      </dsp:txBody>
      <dsp:txXfrm>
        <a:off x="0" y="4769825"/>
        <a:ext cx="1448008" cy="112435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B3DC0-495F-469B-8374-F0D313FDFEBC}" type="datetimeFigureOut">
              <a:rPr lang="en-US" smtClean="0"/>
              <a:t>10/13/22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17719-92CD-4F00-86EC-0F649CEECED4}" type="slidenum">
              <a:rPr lang="en-US" smtClean="0"/>
              <a:t>‹#›</a:t>
            </a:fld>
            <a:endParaRPr lang="en-US"/>
          </a:p>
        </p:txBody>
      </p:sp>
    </p:spTree>
    <p:extLst>
      <p:ext uri="{BB962C8B-B14F-4D97-AF65-F5344CB8AC3E}">
        <p14:creationId xmlns:p14="http://schemas.microsoft.com/office/powerpoint/2010/main" val="3689598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N28iaWIzJz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my classes we are constantly talking about the state of our environment, just how bad things are for the planet, and also what we can do about it and the actions that many groups are taking to stem the tide of environmental destruction currently caused by humanity.  It is a lot of depressing news and often I perceive that students don’t feel they are powerful enough or educated enough or in the right position to do something about it. I became very curious about how learning about the state of our environment can impact our student’s mental health, and how I might address this in the classroom.</a:t>
            </a:r>
          </a:p>
          <a:p>
            <a:endParaRPr lang="en-US" dirty="0"/>
          </a:p>
          <a:p>
            <a:endParaRPr lang="en-US" dirty="0"/>
          </a:p>
        </p:txBody>
      </p:sp>
      <p:sp>
        <p:nvSpPr>
          <p:cNvPr id="4" name="Slide Number Placeholder 3"/>
          <p:cNvSpPr>
            <a:spLocks noGrp="1"/>
          </p:cNvSpPr>
          <p:nvPr>
            <p:ph type="sldNum" sz="quarter" idx="5"/>
          </p:nvPr>
        </p:nvSpPr>
        <p:spPr/>
        <p:txBody>
          <a:bodyPr/>
          <a:lstStyle/>
          <a:p>
            <a:fld id="{C7317719-92CD-4F00-86EC-0F649CEECED4}" type="slidenum">
              <a:rPr lang="en-US" smtClean="0"/>
              <a:t>1</a:t>
            </a:fld>
            <a:endParaRPr lang="en-US"/>
          </a:p>
        </p:txBody>
      </p:sp>
    </p:spTree>
    <p:extLst>
      <p:ext uri="{BB962C8B-B14F-4D97-AF65-F5344CB8AC3E}">
        <p14:creationId xmlns:p14="http://schemas.microsoft.com/office/powerpoint/2010/main" val="3635170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7317719-92CD-4F00-86EC-0F649CEECED4}" type="slidenum">
              <a:rPr lang="en-US" smtClean="0"/>
              <a:t>10</a:t>
            </a:fld>
            <a:endParaRPr lang="en-US"/>
          </a:p>
        </p:txBody>
      </p:sp>
    </p:spTree>
    <p:extLst>
      <p:ext uri="{BB962C8B-B14F-4D97-AF65-F5344CB8AC3E}">
        <p14:creationId xmlns:p14="http://schemas.microsoft.com/office/powerpoint/2010/main" val="2728339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https://www.youtube.com/watch?v=N28iaWIzJzg</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Before playing the video, ask students to pay attention to the various emotions they witness in the video.</a:t>
            </a:r>
          </a:p>
          <a:p>
            <a:endParaRPr lang="en-US" dirty="0"/>
          </a:p>
        </p:txBody>
      </p:sp>
      <p:sp>
        <p:nvSpPr>
          <p:cNvPr id="4" name="Slide Number Placeholder 3"/>
          <p:cNvSpPr>
            <a:spLocks noGrp="1"/>
          </p:cNvSpPr>
          <p:nvPr>
            <p:ph type="sldNum" sz="quarter" idx="5"/>
          </p:nvPr>
        </p:nvSpPr>
        <p:spPr/>
        <p:txBody>
          <a:bodyPr/>
          <a:lstStyle/>
          <a:p>
            <a:fld id="{C7317719-92CD-4F00-86EC-0F649CEECED4}" type="slidenum">
              <a:rPr lang="en-US" smtClean="0"/>
              <a:t>11</a:t>
            </a:fld>
            <a:endParaRPr lang="en-US"/>
          </a:p>
        </p:txBody>
      </p:sp>
    </p:spTree>
    <p:extLst>
      <p:ext uri="{BB962C8B-B14F-4D97-AF65-F5344CB8AC3E}">
        <p14:creationId xmlns:p14="http://schemas.microsoft.com/office/powerpoint/2010/main" val="37787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Sunrise Information for your locale or select another case study / example to include</a:t>
            </a:r>
          </a:p>
        </p:txBody>
      </p:sp>
      <p:sp>
        <p:nvSpPr>
          <p:cNvPr id="4" name="Slide Number Placeholder 3"/>
          <p:cNvSpPr>
            <a:spLocks noGrp="1"/>
          </p:cNvSpPr>
          <p:nvPr>
            <p:ph type="sldNum" sz="quarter" idx="5"/>
          </p:nvPr>
        </p:nvSpPr>
        <p:spPr/>
        <p:txBody>
          <a:bodyPr/>
          <a:lstStyle/>
          <a:p>
            <a:fld id="{C7317719-92CD-4F00-86EC-0F649CEECED4}" type="slidenum">
              <a:rPr lang="en-US" smtClean="0"/>
              <a:t>12</a:t>
            </a:fld>
            <a:endParaRPr lang="en-US"/>
          </a:p>
        </p:txBody>
      </p:sp>
    </p:spTree>
    <p:extLst>
      <p:ext uri="{BB962C8B-B14F-4D97-AF65-F5344CB8AC3E}">
        <p14:creationId xmlns:p14="http://schemas.microsoft.com/office/powerpoint/2010/main" val="2884577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Groups of 5 for 20 minutes.</a:t>
            </a:r>
          </a:p>
          <a:p>
            <a:endParaRPr lang="en-US" dirty="0"/>
          </a:p>
          <a:p>
            <a:r>
              <a:rPr lang="en-US" dirty="0"/>
              <a:t>Put each question on a separate Jamboard.</a:t>
            </a:r>
          </a:p>
        </p:txBody>
      </p:sp>
      <p:sp>
        <p:nvSpPr>
          <p:cNvPr id="4" name="Slide Number Placeholder 3"/>
          <p:cNvSpPr>
            <a:spLocks noGrp="1"/>
          </p:cNvSpPr>
          <p:nvPr>
            <p:ph type="sldNum" sz="quarter" idx="5"/>
          </p:nvPr>
        </p:nvSpPr>
        <p:spPr/>
        <p:txBody>
          <a:bodyPr/>
          <a:lstStyle/>
          <a:p>
            <a:fld id="{C7317719-92CD-4F00-86EC-0F649CEECED4}" type="slidenum">
              <a:rPr lang="en-US" smtClean="0"/>
              <a:t>13</a:t>
            </a:fld>
            <a:endParaRPr lang="en-US"/>
          </a:p>
        </p:txBody>
      </p:sp>
    </p:spTree>
    <p:extLst>
      <p:ext uri="{BB962C8B-B14F-4D97-AF65-F5344CB8AC3E}">
        <p14:creationId xmlns:p14="http://schemas.microsoft.com/office/powerpoint/2010/main" val="1624835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End with each student committing to one action – they can share it or not. It could be as simple as signing up for the Sunrise Movement email list, or more ambitious like calling an elected official. This is the </a:t>
            </a:r>
            <a:r>
              <a:rPr lang="en-US" sz="1200" b="1" kern="1200" dirty="0">
                <a:solidFill>
                  <a:schemeClr val="tx1"/>
                </a:solidFill>
                <a:effectLst/>
                <a:latin typeface="+mn-lt"/>
                <a:ea typeface="+mn-ea"/>
                <a:cs typeface="+mn-cs"/>
              </a:rPr>
              <a:t>first step </a:t>
            </a:r>
            <a:r>
              <a:rPr lang="en-US" sz="1200" kern="1200" dirty="0">
                <a:solidFill>
                  <a:schemeClr val="tx1"/>
                </a:solidFill>
                <a:effectLst/>
                <a:latin typeface="+mn-lt"/>
                <a:ea typeface="+mn-ea"/>
                <a:cs typeface="+mn-cs"/>
              </a:rPr>
              <a:t>– just pick one small thing they will do next. Consider having students fill out </a:t>
            </a:r>
            <a:r>
              <a:rPr lang="en-US" sz="1200" b="1" kern="1200" dirty="0">
                <a:solidFill>
                  <a:schemeClr val="tx1"/>
                </a:solidFill>
                <a:effectLst/>
                <a:latin typeface="+mn-lt"/>
                <a:ea typeface="+mn-ea"/>
                <a:cs typeface="+mn-cs"/>
              </a:rPr>
              <a:t>page 2</a:t>
            </a:r>
            <a:r>
              <a:rPr lang="en-US" sz="1200" kern="1200" dirty="0">
                <a:solidFill>
                  <a:schemeClr val="tx1"/>
                </a:solidFill>
                <a:effectLst/>
                <a:latin typeface="+mn-lt"/>
                <a:ea typeface="+mn-ea"/>
                <a:cs typeface="+mn-cs"/>
              </a:rPr>
              <a:t> of the file </a:t>
            </a:r>
            <a:r>
              <a:rPr lang="en-US" sz="1200" b="1" kern="1200" dirty="0">
                <a:solidFill>
                  <a:schemeClr val="tx1"/>
                </a:solidFill>
                <a:effectLst/>
                <a:latin typeface="+mn-lt"/>
                <a:ea typeface="+mn-ea"/>
                <a:cs typeface="+mn-cs"/>
              </a:rPr>
              <a:t>Personal Change Plan </a:t>
            </a:r>
            <a:r>
              <a:rPr lang="en-US" sz="1200" kern="1200" dirty="0">
                <a:solidFill>
                  <a:schemeClr val="tx1"/>
                </a:solidFill>
                <a:effectLst/>
                <a:latin typeface="+mn-lt"/>
                <a:ea typeface="+mn-ea"/>
                <a:cs typeface="+mn-cs"/>
              </a:rPr>
              <a:t>from the Social Transformation Project (</a:t>
            </a:r>
            <a:r>
              <a:rPr lang="en-US" sz="1200" kern="1200" dirty="0" err="1">
                <a:solidFill>
                  <a:schemeClr val="tx1"/>
                </a:solidFill>
                <a:effectLst/>
                <a:latin typeface="+mn-lt"/>
                <a:ea typeface="+mn-ea"/>
                <a:cs typeface="+mn-cs"/>
              </a:rPr>
              <a:t>stproject.org</a:t>
            </a:r>
            <a:r>
              <a:rPr lang="en-US" sz="1200" kern="1200" dirty="0">
                <a:solidFill>
                  <a:schemeClr val="tx1"/>
                </a:solidFill>
                <a:effectLst/>
                <a:latin typeface="+mn-lt"/>
                <a:ea typeface="+mn-ea"/>
                <a:cs typeface="+mn-cs"/>
              </a:rPr>
              <a:t>)</a:t>
            </a:r>
            <a:r>
              <a:rPr lang="en-US" dirty="0">
                <a:effectLst/>
              </a:rPr>
              <a:t> </a:t>
            </a:r>
            <a:endParaRPr lang="en-US" dirty="0"/>
          </a:p>
        </p:txBody>
      </p:sp>
      <p:sp>
        <p:nvSpPr>
          <p:cNvPr id="4" name="Slide Number Placeholder 3"/>
          <p:cNvSpPr>
            <a:spLocks noGrp="1"/>
          </p:cNvSpPr>
          <p:nvPr>
            <p:ph type="sldNum" sz="quarter" idx="5"/>
          </p:nvPr>
        </p:nvSpPr>
        <p:spPr/>
        <p:txBody>
          <a:bodyPr/>
          <a:lstStyle/>
          <a:p>
            <a:fld id="{C7317719-92CD-4F00-86EC-0F649CEECED4}" type="slidenum">
              <a:rPr lang="en-US" smtClean="0"/>
              <a:t>14</a:t>
            </a:fld>
            <a:endParaRPr lang="en-US"/>
          </a:p>
        </p:txBody>
      </p:sp>
    </p:spTree>
    <p:extLst>
      <p:ext uri="{BB962C8B-B14F-4D97-AF65-F5344CB8AC3E}">
        <p14:creationId xmlns:p14="http://schemas.microsoft.com/office/powerpoint/2010/main" val="2406337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17719-92CD-4F00-86EC-0F649CEECED4}" type="slidenum">
              <a:rPr lang="en-US" smtClean="0"/>
              <a:t>15</a:t>
            </a:fld>
            <a:endParaRPr lang="en-US"/>
          </a:p>
        </p:txBody>
      </p:sp>
    </p:spTree>
    <p:extLst>
      <p:ext uri="{BB962C8B-B14F-4D97-AF65-F5344CB8AC3E}">
        <p14:creationId xmlns:p14="http://schemas.microsoft.com/office/powerpoint/2010/main" val="944252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317719-92CD-4F00-86EC-0F649CEECED4}" type="slidenum">
              <a:rPr lang="en-US" smtClean="0"/>
              <a:t>16</a:t>
            </a:fld>
            <a:endParaRPr lang="en-US"/>
          </a:p>
        </p:txBody>
      </p:sp>
    </p:spTree>
    <p:extLst>
      <p:ext uri="{BB962C8B-B14F-4D97-AF65-F5344CB8AC3E}">
        <p14:creationId xmlns:p14="http://schemas.microsoft.com/office/powerpoint/2010/main" val="3495108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the imagery I use in a lecture presentation can elicit different emotions - </a:t>
            </a:r>
          </a:p>
          <a:p>
            <a:r>
              <a:rPr lang="en-US" dirty="0"/>
              <a:t>I went back and forth a bit about which title slide image to use here because these two images give very different visualizations about the state of our planet, both of which can elicit an emotional response.  And both of which may be more or less accurate depictions in some way.</a:t>
            </a:r>
          </a:p>
          <a:p>
            <a:r>
              <a:rPr lang="en-US" dirty="0"/>
              <a:t>[flip back and forth a few times]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7317719-92CD-4F00-86EC-0F649CEECED4}" type="slidenum">
              <a:rPr lang="en-US" smtClean="0"/>
              <a:t>2</a:t>
            </a:fld>
            <a:endParaRPr lang="en-US"/>
          </a:p>
        </p:txBody>
      </p:sp>
    </p:spTree>
    <p:extLst>
      <p:ext uri="{BB962C8B-B14F-4D97-AF65-F5344CB8AC3E}">
        <p14:creationId xmlns:p14="http://schemas.microsoft.com/office/powerpoint/2010/main" val="3825790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goals for students.</a:t>
            </a:r>
          </a:p>
          <a:p>
            <a:endParaRPr lang="en-US" dirty="0"/>
          </a:p>
          <a:p>
            <a:pPr marL="171450" indent="-171450">
              <a:buFontTx/>
              <a:buChar char="-"/>
            </a:pPr>
            <a:r>
              <a:rPr lang="en-US" dirty="0"/>
              <a:t>Discuss – really focused on the inner work.</a:t>
            </a:r>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 designed this eco-grief and action planning lesson plan with the idea that the first step in overcoming the psychological effects of eco-grief and climate-anxiety is to be informed about them. I extended this to have students working in community to envision how they can turn those negative emotions into action, hope and change, what they need to believe about themselves and the world to work towards this, what faculty can do to support this, and to guide them through action planning so they had concrete next steps. </a:t>
            </a:r>
            <a:endParaRPr lang="en-US" b="1"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317719-92CD-4F00-86EC-0F649CEECE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459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recently we are talking about how we FEEL about it 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About five years ago I became very curious about how learning about the state of our environment can impact our student’s mental health, and how we might address this in the classroom.</a:t>
            </a:r>
          </a:p>
          <a:p>
            <a:endParaRPr lang="en-US" dirty="0"/>
          </a:p>
          <a:p>
            <a:r>
              <a:rPr lang="en-US" dirty="0"/>
              <a:t>This was around the same time that I began reading the published literature on this phenomenon known as eco-grief, or climate-anxiety. There is a whole new vocabulary that has developed around this. These terms describe ”the psychological devastation….”</a:t>
            </a:r>
          </a:p>
          <a:p>
            <a:endParaRPr lang="en-US" dirty="0"/>
          </a:p>
          <a:p>
            <a:r>
              <a:rPr lang="en-US" dirty="0"/>
              <a:t>The premise is that students who spend….</a:t>
            </a:r>
          </a:p>
          <a:p>
            <a:endParaRPr lang="en-US" dirty="0"/>
          </a:p>
          <a:p>
            <a:r>
              <a:rPr lang="en-US" dirty="0"/>
              <a:t>Studies conclude that </a:t>
            </a:r>
            <a:r>
              <a:rPr lang="en-US" sz="1200" b="0" i="0" u="none" strike="noStrike" kern="1200" dirty="0">
                <a:solidFill>
                  <a:schemeClr val="tx1"/>
                </a:solidFill>
                <a:effectLst/>
                <a:latin typeface="+mn-lt"/>
                <a:ea typeface="+mn-ea"/>
                <a:cs typeface="+mn-cs"/>
              </a:rPr>
              <a:t>“understanding the full extent of the long term social and environmental challenges posed by climate change has the potential to create emotional distress and anxiety”</a:t>
            </a:r>
            <a:endParaRPr lang="en-US" dirty="0"/>
          </a:p>
        </p:txBody>
      </p:sp>
      <p:sp>
        <p:nvSpPr>
          <p:cNvPr id="4" name="Slide Number Placeholder 3"/>
          <p:cNvSpPr>
            <a:spLocks noGrp="1"/>
          </p:cNvSpPr>
          <p:nvPr>
            <p:ph type="sldNum" sz="quarter" idx="5"/>
          </p:nvPr>
        </p:nvSpPr>
        <p:spPr/>
        <p:txBody>
          <a:bodyPr/>
          <a:lstStyle/>
          <a:p>
            <a:fld id="{C7317719-92CD-4F00-86EC-0F649CEECED4}" type="slidenum">
              <a:rPr lang="en-US" smtClean="0"/>
              <a:t>4</a:t>
            </a:fld>
            <a:endParaRPr lang="en-US"/>
          </a:p>
        </p:txBody>
      </p:sp>
    </p:spTree>
    <p:extLst>
      <p:ext uri="{BB962C8B-B14F-4D97-AF65-F5344CB8AC3E}">
        <p14:creationId xmlns:p14="http://schemas.microsoft.com/office/powerpoint/2010/main" val="1697805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help increase awareness of these challenges and to address them, the American Psychological Association and </a:t>
            </a:r>
            <a:r>
              <a:rPr lang="en-US" dirty="0" err="1"/>
              <a:t>ecoAmerica</a:t>
            </a:r>
            <a:r>
              <a:rPr lang="en-US" dirty="0"/>
              <a:t> sponsored this report, published in 2017, Mental Health and Our Changing Climate: Impacts, Implications, and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focuses on the impacts of climate change on mental health and calls for increased attention to the relationship between the psychological impacts of environmental crises and one’s sense of being able to positively contribute to or act on climate solutions, which is exemplified in this quote.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first question was – whose job is it to build psychological resiliency – I don’t know how to do that for my students. Well, it turns out, I’m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317719-92CD-4F00-86EC-0F649CEECE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950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has been a growing awareness of and reporting on this topic in the media and in the scholarly literature – mainly in the field of psychology. But there has been little focus so far on what environmental science educators can or should be doing.</a:t>
            </a:r>
          </a:p>
          <a:p>
            <a:endParaRPr lang="en-US" dirty="0"/>
          </a:p>
          <a:p>
            <a:endParaRPr lang="en-US" dirty="0"/>
          </a:p>
        </p:txBody>
      </p:sp>
      <p:sp>
        <p:nvSpPr>
          <p:cNvPr id="4" name="Slide Number Placeholder 3"/>
          <p:cNvSpPr>
            <a:spLocks noGrp="1"/>
          </p:cNvSpPr>
          <p:nvPr>
            <p:ph type="sldNum" sz="quarter" idx="5"/>
          </p:nvPr>
        </p:nvSpPr>
        <p:spPr/>
        <p:txBody>
          <a:bodyPr/>
          <a:lstStyle/>
          <a:p>
            <a:fld id="{C7317719-92CD-4F00-86EC-0F649CEECED4}" type="slidenum">
              <a:rPr lang="en-US" smtClean="0"/>
              <a:t>6</a:t>
            </a:fld>
            <a:endParaRPr lang="en-US"/>
          </a:p>
        </p:txBody>
      </p:sp>
    </p:spTree>
    <p:extLst>
      <p:ext uri="{BB962C8B-B14F-4D97-AF65-F5344CB8AC3E}">
        <p14:creationId xmlns:p14="http://schemas.microsoft.com/office/powerpoint/2010/main" val="3972661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that has emerged from this work is a community of professionals dedicated to this research and to helping individuals, families, and organizations move from anxiety to action. </a:t>
            </a:r>
          </a:p>
          <a:p>
            <a:endParaRPr lang="en-US" dirty="0"/>
          </a:p>
          <a:p>
            <a:r>
              <a:rPr lang="en-US" dirty="0"/>
              <a:t>The good news, they say, is that the cure to climate anxiety is the same as the cure for climate change -  taking ACTION.</a:t>
            </a:r>
          </a:p>
          <a:p>
            <a:endParaRPr lang="en-US" dirty="0"/>
          </a:p>
          <a:p>
            <a:r>
              <a:rPr lang="en-US" dirty="0"/>
              <a:t>https://</a:t>
            </a:r>
            <a:r>
              <a:rPr lang="en-US" dirty="0" err="1"/>
              <a:t>www.psychologyoxford.com</a:t>
            </a:r>
            <a:r>
              <a:rPr lang="en-US" dirty="0"/>
              <a:t>/climate-project-</a:t>
            </a:r>
            <a:r>
              <a:rPr lang="en-US" dirty="0" err="1"/>
              <a:t>dr</a:t>
            </a:r>
            <a:r>
              <a:rPr lang="en-US" dirty="0"/>
              <a:t>-</a:t>
            </a:r>
            <a:r>
              <a:rPr lang="en-US" dirty="0" err="1"/>
              <a:t>patrick</a:t>
            </a:r>
            <a:r>
              <a:rPr lang="en-US" dirty="0"/>
              <a:t>-</a:t>
            </a:r>
            <a:r>
              <a:rPr lang="en-US" dirty="0" err="1"/>
              <a:t>kennedy</a:t>
            </a:r>
            <a:r>
              <a:rPr lang="en-US" dirty="0"/>
              <a:t>-</a:t>
            </a:r>
            <a:r>
              <a:rPr lang="en-US" dirty="0" err="1"/>
              <a:t>williams</a:t>
            </a:r>
            <a:r>
              <a:rPr lang="en-US" dirty="0"/>
              <a:t>-eco-anxiety</a:t>
            </a:r>
          </a:p>
          <a:p>
            <a:r>
              <a:rPr lang="en-US" dirty="0"/>
              <a:t>https://</a:t>
            </a:r>
            <a:r>
              <a:rPr lang="en-US" dirty="0" err="1"/>
              <a:t>www.climatepsychologists.com</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317719-92CD-4F00-86EC-0F649CEECE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91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say there is increasing work from environmental educators on this topic, but most of the discussion in the world of teaching and pedagogy on this topic is happening in the environmental humanities.</a:t>
            </a:r>
          </a:p>
          <a:p>
            <a:endParaRPr lang="en-US" dirty="0"/>
          </a:p>
          <a:p>
            <a:r>
              <a:rPr lang="en-US" dirty="0"/>
              <a:t>There are two inspiring women working on this question of “how to keep your cool on a warming planet” and both are writing about how they’ve adapted their teaching and curricula and what they’ve done to address climate grief or anxiety in the classroom.</a:t>
            </a:r>
          </a:p>
          <a:p>
            <a:endParaRPr lang="en-US" dirty="0"/>
          </a:p>
          <a:p>
            <a:r>
              <a:rPr lang="en-US" dirty="0"/>
              <a:t>Excerpt from blog post:</a:t>
            </a:r>
          </a:p>
          <a:p>
            <a:r>
              <a:rPr lang="en-US" sz="1200" b="0" i="0" u="none" strike="noStrike" kern="1200" dirty="0">
                <a:solidFill>
                  <a:schemeClr val="tx1"/>
                </a:solidFill>
                <a:effectLst/>
                <a:latin typeface="+mn-lt"/>
                <a:ea typeface="+mn-ea"/>
                <a:cs typeface="+mn-cs"/>
              </a:rPr>
              <a:t>Are you afraid of the end of the world?  Do you mourn the loss of coral reefs, polar bears, krill, oxygen, seasons, and other miracles of nature?  Is the permafrost under your house melting?  Have you given up the hopes of having children, because, hey, what's the point?  Are you thinking of taking the eco-mantra "leave no trace" to nihilistic levels of self-erasure?  Do you feel helpless in the face of a faceless enemy?  Are you feeling guilty because you, as an American, are the most likely to have created all these problems?  Do you feel impotent and powerless because practical solutions are, let's just admit it, never </a:t>
            </a:r>
            <a:r>
              <a:rPr lang="en-US" sz="1200" b="0" i="0" u="none" strike="noStrike" kern="1200" dirty="0" err="1">
                <a:solidFill>
                  <a:schemeClr val="tx1"/>
                </a:solidFill>
                <a:effectLst/>
                <a:latin typeface="+mn-lt"/>
                <a:ea typeface="+mn-ea"/>
                <a:cs typeface="+mn-cs"/>
              </a:rPr>
              <a:t>gonna</a:t>
            </a:r>
            <a:r>
              <a:rPr lang="en-US" sz="1200" b="0" i="0" u="none" strike="noStrike" kern="1200" dirty="0">
                <a:solidFill>
                  <a:schemeClr val="tx1"/>
                </a:solidFill>
                <a:effectLst/>
                <a:latin typeface="+mn-lt"/>
                <a:ea typeface="+mn-ea"/>
                <a:cs typeface="+mn-cs"/>
              </a:rPr>
              <a:t> happen?</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If this sounds like you, you may be suffering from eco-despair.  Without proper treatment, eco-despair can quickly lapse into apocalypse fatigue.  Once apocalypse fatigue sets in, you're not likely to give a shit anymore.  Do something before it's too late.  </a:t>
            </a:r>
          </a:p>
          <a:p>
            <a:endParaRPr lang="en-US" dirty="0"/>
          </a:p>
          <a:p>
            <a:endParaRPr lang="en-US" dirty="0"/>
          </a:p>
          <a:p>
            <a:r>
              <a:rPr lang="en-US" dirty="0"/>
              <a:t>In Dr. Ray’s book – A field guide to climate anxiety, which was published in 2020 -  she proposes that getting informed about the psychological effects of climate change (and other environmental crises) is the first step to overcoming them.  While there are plenty of resources for actions individuals or groups can take to combat climate change, there is little focus on the “how to” of personal care – what are the actions we can take in how we think of ourselves, our ability to imagine a future we want to live in and to see ourselves as part of a collective movement in a future of personal abundance.  She found out that when she asked her students to “imagine themselves thriving in a climate-changed world” and what their life would look like – they could not visualize that. That inability to imagine thriving in a climate changed future alone impedes working towards it.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317719-92CD-4F00-86EC-0F649CEECE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66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pPr marL="0" lvl="0" indent="0" algn="l" rtl="0">
              <a:spcBef>
                <a:spcPts val="0"/>
              </a:spcBef>
              <a:spcAft>
                <a:spcPts val="0"/>
              </a:spcAft>
              <a:buNone/>
            </a:pPr>
            <a:r>
              <a:rPr lang="en-US" dirty="0"/>
              <a:t>ASK: </a:t>
            </a:r>
            <a:r>
              <a:rPr lang="en-US" sz="1200" i="1" dirty="0">
                <a:solidFill>
                  <a:schemeClr val="dk1"/>
                </a:solidFill>
                <a:latin typeface="+mn-lt"/>
                <a:ea typeface="Calibri"/>
                <a:cs typeface="Calibri"/>
                <a:sym typeface="Calibri"/>
              </a:rPr>
              <a:t>What does it take for individuals or groups like this to turn their psychological / emotional response to crises into meaningful action or even “hope”?</a:t>
            </a:r>
            <a:r>
              <a:rPr lang="en-US" dirty="0"/>
              <a:t> </a:t>
            </a:r>
          </a:p>
          <a:p>
            <a:pPr marL="0" marR="0" lvl="0" indent="0" algn="l" rtl="0">
              <a:lnSpc>
                <a:spcPct val="100000"/>
              </a:lnSpc>
              <a:spcBef>
                <a:spcPts val="0"/>
              </a:spcBef>
              <a:spcAft>
                <a:spcPts val="0"/>
              </a:spcAft>
              <a:buClr>
                <a:schemeClr val="dk1"/>
              </a:buClr>
              <a:buSzPts val="1200"/>
              <a:buFont typeface="Calibri"/>
              <a:buNone/>
            </a:pPr>
            <a:r>
              <a:rPr lang="en-US" sz="1200" i="1" dirty="0">
                <a:solidFill>
                  <a:schemeClr val="dk1"/>
                </a:solidFill>
                <a:latin typeface="+mn-lt"/>
                <a:ea typeface="Calibri"/>
                <a:cs typeface="Calibri"/>
                <a:sym typeface="Calibri"/>
              </a:rPr>
              <a:t>Have you heard of sunrise movement or other youth-empowered activist organizations dedicated to taking action on environmental or climate crises?</a:t>
            </a:r>
            <a:endParaRPr lang="en-US" sz="1200"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7317719-92CD-4F00-86EC-0F649CEECED4}" type="slidenum">
              <a:rPr lang="en-US" smtClean="0"/>
              <a:t>9</a:t>
            </a:fld>
            <a:endParaRPr lang="en-US"/>
          </a:p>
        </p:txBody>
      </p:sp>
    </p:spTree>
    <p:extLst>
      <p:ext uri="{BB962C8B-B14F-4D97-AF65-F5344CB8AC3E}">
        <p14:creationId xmlns:p14="http://schemas.microsoft.com/office/powerpoint/2010/main" val="602802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3EC3C-2112-4894-9884-83FA624E80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850723-0115-4CC1-9C8C-8239433E0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08BA2D-C086-4A0D-90B8-146C6108D804}"/>
              </a:ext>
            </a:extLst>
          </p:cNvPr>
          <p:cNvSpPr>
            <a:spLocks noGrp="1"/>
          </p:cNvSpPr>
          <p:nvPr>
            <p:ph type="dt" sz="half" idx="10"/>
          </p:nvPr>
        </p:nvSpPr>
        <p:spPr/>
        <p:txBody>
          <a:bodyPr/>
          <a:lstStyle/>
          <a:p>
            <a:fld id="{93596274-348C-4229-A702-A379EDE9F03D}" type="datetimeFigureOut">
              <a:rPr lang="en-US" smtClean="0"/>
              <a:t>10/13/22</a:t>
            </a:fld>
            <a:endParaRPr lang="en-US"/>
          </a:p>
        </p:txBody>
      </p:sp>
      <p:sp>
        <p:nvSpPr>
          <p:cNvPr id="5" name="Footer Placeholder 4">
            <a:extLst>
              <a:ext uri="{FF2B5EF4-FFF2-40B4-BE49-F238E27FC236}">
                <a16:creationId xmlns:a16="http://schemas.microsoft.com/office/drawing/2014/main" id="{CC0E4F64-8AFE-4F77-8F9B-7F6DDB969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F35CC-797B-40F8-B69E-0225F4E8125F}"/>
              </a:ext>
            </a:extLst>
          </p:cNvPr>
          <p:cNvSpPr>
            <a:spLocks noGrp="1"/>
          </p:cNvSpPr>
          <p:nvPr>
            <p:ph type="sldNum" sz="quarter" idx="12"/>
          </p:nvPr>
        </p:nvSpPr>
        <p:spPr/>
        <p:txBody>
          <a:bodyPr/>
          <a:lstStyle/>
          <a:p>
            <a:fld id="{82D2CED1-3BB8-4A13-9AF4-50900D7F5468}" type="slidenum">
              <a:rPr lang="en-US" smtClean="0"/>
              <a:t>‹#›</a:t>
            </a:fld>
            <a:endParaRPr lang="en-US"/>
          </a:p>
        </p:txBody>
      </p:sp>
    </p:spTree>
    <p:extLst>
      <p:ext uri="{BB962C8B-B14F-4D97-AF65-F5344CB8AC3E}">
        <p14:creationId xmlns:p14="http://schemas.microsoft.com/office/powerpoint/2010/main" val="3329464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B38CD-09F7-45F2-A341-5EEC2F7170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529D68-A6AC-4E0F-88FF-D69DD223AE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4E02FD-E5AF-40C7-AF7C-FD30F380BA40}"/>
              </a:ext>
            </a:extLst>
          </p:cNvPr>
          <p:cNvSpPr>
            <a:spLocks noGrp="1"/>
          </p:cNvSpPr>
          <p:nvPr>
            <p:ph type="dt" sz="half" idx="10"/>
          </p:nvPr>
        </p:nvSpPr>
        <p:spPr/>
        <p:txBody>
          <a:bodyPr/>
          <a:lstStyle/>
          <a:p>
            <a:fld id="{93596274-348C-4229-A702-A379EDE9F03D}" type="datetimeFigureOut">
              <a:rPr lang="en-US" smtClean="0"/>
              <a:t>10/13/22</a:t>
            </a:fld>
            <a:endParaRPr lang="en-US"/>
          </a:p>
        </p:txBody>
      </p:sp>
      <p:sp>
        <p:nvSpPr>
          <p:cNvPr id="5" name="Footer Placeholder 4">
            <a:extLst>
              <a:ext uri="{FF2B5EF4-FFF2-40B4-BE49-F238E27FC236}">
                <a16:creationId xmlns:a16="http://schemas.microsoft.com/office/drawing/2014/main" id="{C9E838ED-4BAA-47D4-90BB-F0AAC8B4B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F6C75-700A-405F-A7CE-B3844483AEF0}"/>
              </a:ext>
            </a:extLst>
          </p:cNvPr>
          <p:cNvSpPr>
            <a:spLocks noGrp="1"/>
          </p:cNvSpPr>
          <p:nvPr>
            <p:ph type="sldNum" sz="quarter" idx="12"/>
          </p:nvPr>
        </p:nvSpPr>
        <p:spPr/>
        <p:txBody>
          <a:bodyPr/>
          <a:lstStyle/>
          <a:p>
            <a:fld id="{82D2CED1-3BB8-4A13-9AF4-50900D7F5468}" type="slidenum">
              <a:rPr lang="en-US" smtClean="0"/>
              <a:t>‹#›</a:t>
            </a:fld>
            <a:endParaRPr lang="en-US"/>
          </a:p>
        </p:txBody>
      </p:sp>
    </p:spTree>
    <p:extLst>
      <p:ext uri="{BB962C8B-B14F-4D97-AF65-F5344CB8AC3E}">
        <p14:creationId xmlns:p14="http://schemas.microsoft.com/office/powerpoint/2010/main" val="1918367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338063-3E7F-4E1F-A60A-E4D7FC7287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4D6509-4E19-49F0-BD36-0D71D34DF0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109BD-136A-488F-BF4E-A189A7F15872}"/>
              </a:ext>
            </a:extLst>
          </p:cNvPr>
          <p:cNvSpPr>
            <a:spLocks noGrp="1"/>
          </p:cNvSpPr>
          <p:nvPr>
            <p:ph type="dt" sz="half" idx="10"/>
          </p:nvPr>
        </p:nvSpPr>
        <p:spPr/>
        <p:txBody>
          <a:bodyPr/>
          <a:lstStyle/>
          <a:p>
            <a:fld id="{93596274-348C-4229-A702-A379EDE9F03D}" type="datetimeFigureOut">
              <a:rPr lang="en-US" smtClean="0"/>
              <a:t>10/13/22</a:t>
            </a:fld>
            <a:endParaRPr lang="en-US"/>
          </a:p>
        </p:txBody>
      </p:sp>
      <p:sp>
        <p:nvSpPr>
          <p:cNvPr id="5" name="Footer Placeholder 4">
            <a:extLst>
              <a:ext uri="{FF2B5EF4-FFF2-40B4-BE49-F238E27FC236}">
                <a16:creationId xmlns:a16="http://schemas.microsoft.com/office/drawing/2014/main" id="{8A7D26B2-534B-4FD1-84E7-D57258B46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045A-A49D-4C62-9C93-72B32D9F3DCA}"/>
              </a:ext>
            </a:extLst>
          </p:cNvPr>
          <p:cNvSpPr>
            <a:spLocks noGrp="1"/>
          </p:cNvSpPr>
          <p:nvPr>
            <p:ph type="sldNum" sz="quarter" idx="12"/>
          </p:nvPr>
        </p:nvSpPr>
        <p:spPr/>
        <p:txBody>
          <a:bodyPr/>
          <a:lstStyle/>
          <a:p>
            <a:fld id="{82D2CED1-3BB8-4A13-9AF4-50900D7F5468}" type="slidenum">
              <a:rPr lang="en-US" smtClean="0"/>
              <a:t>‹#›</a:t>
            </a:fld>
            <a:endParaRPr lang="en-US"/>
          </a:p>
        </p:txBody>
      </p:sp>
    </p:spTree>
    <p:extLst>
      <p:ext uri="{BB962C8B-B14F-4D97-AF65-F5344CB8AC3E}">
        <p14:creationId xmlns:p14="http://schemas.microsoft.com/office/powerpoint/2010/main" val="301547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EE7B-2DA7-46F4-9EA3-563EE7CC9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83FF4A-4836-4588-AAC9-9BA0A82674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2E90D-9E06-4CF6-9FF1-719EC0878B09}"/>
              </a:ext>
            </a:extLst>
          </p:cNvPr>
          <p:cNvSpPr>
            <a:spLocks noGrp="1"/>
          </p:cNvSpPr>
          <p:nvPr>
            <p:ph type="dt" sz="half" idx="10"/>
          </p:nvPr>
        </p:nvSpPr>
        <p:spPr/>
        <p:txBody>
          <a:bodyPr/>
          <a:lstStyle/>
          <a:p>
            <a:fld id="{93596274-348C-4229-A702-A379EDE9F03D}" type="datetimeFigureOut">
              <a:rPr lang="en-US" smtClean="0"/>
              <a:t>10/13/22</a:t>
            </a:fld>
            <a:endParaRPr lang="en-US"/>
          </a:p>
        </p:txBody>
      </p:sp>
      <p:sp>
        <p:nvSpPr>
          <p:cNvPr id="5" name="Footer Placeholder 4">
            <a:extLst>
              <a:ext uri="{FF2B5EF4-FFF2-40B4-BE49-F238E27FC236}">
                <a16:creationId xmlns:a16="http://schemas.microsoft.com/office/drawing/2014/main" id="{284DEF1A-A8C0-4DC7-8666-E424D8C41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0D118-B86C-4818-ADE5-AAF70FB671C4}"/>
              </a:ext>
            </a:extLst>
          </p:cNvPr>
          <p:cNvSpPr>
            <a:spLocks noGrp="1"/>
          </p:cNvSpPr>
          <p:nvPr>
            <p:ph type="sldNum" sz="quarter" idx="12"/>
          </p:nvPr>
        </p:nvSpPr>
        <p:spPr/>
        <p:txBody>
          <a:bodyPr/>
          <a:lstStyle/>
          <a:p>
            <a:fld id="{82D2CED1-3BB8-4A13-9AF4-50900D7F5468}" type="slidenum">
              <a:rPr lang="en-US" smtClean="0"/>
              <a:t>‹#›</a:t>
            </a:fld>
            <a:endParaRPr lang="en-US"/>
          </a:p>
        </p:txBody>
      </p:sp>
    </p:spTree>
    <p:extLst>
      <p:ext uri="{BB962C8B-B14F-4D97-AF65-F5344CB8AC3E}">
        <p14:creationId xmlns:p14="http://schemas.microsoft.com/office/powerpoint/2010/main" val="335661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4F1B-C7BA-4B8C-B562-52E9A369BD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3D9A17-AD9C-4987-8F56-0E23C64CED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A7796F-CDDA-4148-9BA7-24B57D450703}"/>
              </a:ext>
            </a:extLst>
          </p:cNvPr>
          <p:cNvSpPr>
            <a:spLocks noGrp="1"/>
          </p:cNvSpPr>
          <p:nvPr>
            <p:ph type="dt" sz="half" idx="10"/>
          </p:nvPr>
        </p:nvSpPr>
        <p:spPr/>
        <p:txBody>
          <a:bodyPr/>
          <a:lstStyle/>
          <a:p>
            <a:fld id="{93596274-348C-4229-A702-A379EDE9F03D}" type="datetimeFigureOut">
              <a:rPr lang="en-US" smtClean="0"/>
              <a:t>10/13/22</a:t>
            </a:fld>
            <a:endParaRPr lang="en-US"/>
          </a:p>
        </p:txBody>
      </p:sp>
      <p:sp>
        <p:nvSpPr>
          <p:cNvPr id="5" name="Footer Placeholder 4">
            <a:extLst>
              <a:ext uri="{FF2B5EF4-FFF2-40B4-BE49-F238E27FC236}">
                <a16:creationId xmlns:a16="http://schemas.microsoft.com/office/drawing/2014/main" id="{B3FE3E05-DB05-48D7-B07C-E608E1C14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DD0DA-205B-41DC-93C2-980ABCF76294}"/>
              </a:ext>
            </a:extLst>
          </p:cNvPr>
          <p:cNvSpPr>
            <a:spLocks noGrp="1"/>
          </p:cNvSpPr>
          <p:nvPr>
            <p:ph type="sldNum" sz="quarter" idx="12"/>
          </p:nvPr>
        </p:nvSpPr>
        <p:spPr/>
        <p:txBody>
          <a:bodyPr/>
          <a:lstStyle/>
          <a:p>
            <a:fld id="{82D2CED1-3BB8-4A13-9AF4-50900D7F5468}" type="slidenum">
              <a:rPr lang="en-US" smtClean="0"/>
              <a:t>‹#›</a:t>
            </a:fld>
            <a:endParaRPr lang="en-US"/>
          </a:p>
        </p:txBody>
      </p:sp>
    </p:spTree>
    <p:extLst>
      <p:ext uri="{BB962C8B-B14F-4D97-AF65-F5344CB8AC3E}">
        <p14:creationId xmlns:p14="http://schemas.microsoft.com/office/powerpoint/2010/main" val="55786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AE01-1212-4FB8-ACB9-0FC21B60F4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3CAC7A-3D9E-42F2-855F-8061D2E99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F021D4-D3BE-4BE4-A3CD-A7C85B122F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018D28-6693-4838-88D0-46E4AC1F91C2}"/>
              </a:ext>
            </a:extLst>
          </p:cNvPr>
          <p:cNvSpPr>
            <a:spLocks noGrp="1"/>
          </p:cNvSpPr>
          <p:nvPr>
            <p:ph type="dt" sz="half" idx="10"/>
          </p:nvPr>
        </p:nvSpPr>
        <p:spPr/>
        <p:txBody>
          <a:bodyPr/>
          <a:lstStyle/>
          <a:p>
            <a:fld id="{93596274-348C-4229-A702-A379EDE9F03D}" type="datetimeFigureOut">
              <a:rPr lang="en-US" smtClean="0"/>
              <a:t>10/13/22</a:t>
            </a:fld>
            <a:endParaRPr lang="en-US"/>
          </a:p>
        </p:txBody>
      </p:sp>
      <p:sp>
        <p:nvSpPr>
          <p:cNvPr id="6" name="Footer Placeholder 5">
            <a:extLst>
              <a:ext uri="{FF2B5EF4-FFF2-40B4-BE49-F238E27FC236}">
                <a16:creationId xmlns:a16="http://schemas.microsoft.com/office/drawing/2014/main" id="{E6BE52D4-D4EA-402E-93B0-6C64C83655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D20F08-A14F-430A-B30E-85FFDEA72789}"/>
              </a:ext>
            </a:extLst>
          </p:cNvPr>
          <p:cNvSpPr>
            <a:spLocks noGrp="1"/>
          </p:cNvSpPr>
          <p:nvPr>
            <p:ph type="sldNum" sz="quarter" idx="12"/>
          </p:nvPr>
        </p:nvSpPr>
        <p:spPr/>
        <p:txBody>
          <a:bodyPr/>
          <a:lstStyle/>
          <a:p>
            <a:fld id="{82D2CED1-3BB8-4A13-9AF4-50900D7F5468}" type="slidenum">
              <a:rPr lang="en-US" smtClean="0"/>
              <a:t>‹#›</a:t>
            </a:fld>
            <a:endParaRPr lang="en-US"/>
          </a:p>
        </p:txBody>
      </p:sp>
    </p:spTree>
    <p:extLst>
      <p:ext uri="{BB962C8B-B14F-4D97-AF65-F5344CB8AC3E}">
        <p14:creationId xmlns:p14="http://schemas.microsoft.com/office/powerpoint/2010/main" val="314512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07405-C823-49B5-BB83-BAB8DAB16F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730B4-C587-4B34-8121-246801DA6B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AA4316-578B-45A4-9FAE-BAD479AB61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0D3F99-35F2-4951-847C-B05B690232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979980-79BF-4F08-8510-9B2F889416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2EBF37-AB51-4E79-8C1A-20668F93EF76}"/>
              </a:ext>
            </a:extLst>
          </p:cNvPr>
          <p:cNvSpPr>
            <a:spLocks noGrp="1"/>
          </p:cNvSpPr>
          <p:nvPr>
            <p:ph type="dt" sz="half" idx="10"/>
          </p:nvPr>
        </p:nvSpPr>
        <p:spPr/>
        <p:txBody>
          <a:bodyPr/>
          <a:lstStyle/>
          <a:p>
            <a:fld id="{93596274-348C-4229-A702-A379EDE9F03D}" type="datetimeFigureOut">
              <a:rPr lang="en-US" smtClean="0"/>
              <a:t>10/13/22</a:t>
            </a:fld>
            <a:endParaRPr lang="en-US"/>
          </a:p>
        </p:txBody>
      </p:sp>
      <p:sp>
        <p:nvSpPr>
          <p:cNvPr id="8" name="Footer Placeholder 7">
            <a:extLst>
              <a:ext uri="{FF2B5EF4-FFF2-40B4-BE49-F238E27FC236}">
                <a16:creationId xmlns:a16="http://schemas.microsoft.com/office/drawing/2014/main" id="{75D2D481-8FCF-4FA6-A87E-2AEACEB49D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1D514F-F979-43A9-B662-DAA5912F6829}"/>
              </a:ext>
            </a:extLst>
          </p:cNvPr>
          <p:cNvSpPr>
            <a:spLocks noGrp="1"/>
          </p:cNvSpPr>
          <p:nvPr>
            <p:ph type="sldNum" sz="quarter" idx="12"/>
          </p:nvPr>
        </p:nvSpPr>
        <p:spPr/>
        <p:txBody>
          <a:bodyPr/>
          <a:lstStyle/>
          <a:p>
            <a:fld id="{82D2CED1-3BB8-4A13-9AF4-50900D7F5468}" type="slidenum">
              <a:rPr lang="en-US" smtClean="0"/>
              <a:t>‹#›</a:t>
            </a:fld>
            <a:endParaRPr lang="en-US"/>
          </a:p>
        </p:txBody>
      </p:sp>
    </p:spTree>
    <p:extLst>
      <p:ext uri="{BB962C8B-B14F-4D97-AF65-F5344CB8AC3E}">
        <p14:creationId xmlns:p14="http://schemas.microsoft.com/office/powerpoint/2010/main" val="362124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E076-50DA-4D27-994D-CF75064BA6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669E02-9256-4745-BED9-4A05517633D0}"/>
              </a:ext>
            </a:extLst>
          </p:cNvPr>
          <p:cNvSpPr>
            <a:spLocks noGrp="1"/>
          </p:cNvSpPr>
          <p:nvPr>
            <p:ph type="dt" sz="half" idx="10"/>
          </p:nvPr>
        </p:nvSpPr>
        <p:spPr/>
        <p:txBody>
          <a:bodyPr/>
          <a:lstStyle/>
          <a:p>
            <a:fld id="{93596274-348C-4229-A702-A379EDE9F03D}" type="datetimeFigureOut">
              <a:rPr lang="en-US" smtClean="0"/>
              <a:t>10/13/22</a:t>
            </a:fld>
            <a:endParaRPr lang="en-US"/>
          </a:p>
        </p:txBody>
      </p:sp>
      <p:sp>
        <p:nvSpPr>
          <p:cNvPr id="4" name="Footer Placeholder 3">
            <a:extLst>
              <a:ext uri="{FF2B5EF4-FFF2-40B4-BE49-F238E27FC236}">
                <a16:creationId xmlns:a16="http://schemas.microsoft.com/office/drawing/2014/main" id="{DA162BC4-FE9E-4DF2-AFC4-D89852F613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3B598D-EA22-4F09-B36D-77956163E042}"/>
              </a:ext>
            </a:extLst>
          </p:cNvPr>
          <p:cNvSpPr>
            <a:spLocks noGrp="1"/>
          </p:cNvSpPr>
          <p:nvPr>
            <p:ph type="sldNum" sz="quarter" idx="12"/>
          </p:nvPr>
        </p:nvSpPr>
        <p:spPr/>
        <p:txBody>
          <a:bodyPr/>
          <a:lstStyle/>
          <a:p>
            <a:fld id="{82D2CED1-3BB8-4A13-9AF4-50900D7F5468}" type="slidenum">
              <a:rPr lang="en-US" smtClean="0"/>
              <a:t>‹#›</a:t>
            </a:fld>
            <a:endParaRPr lang="en-US"/>
          </a:p>
        </p:txBody>
      </p:sp>
    </p:spTree>
    <p:extLst>
      <p:ext uri="{BB962C8B-B14F-4D97-AF65-F5344CB8AC3E}">
        <p14:creationId xmlns:p14="http://schemas.microsoft.com/office/powerpoint/2010/main" val="52605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E08487-4FA0-4302-ADD6-A6BBB8874038}"/>
              </a:ext>
            </a:extLst>
          </p:cNvPr>
          <p:cNvSpPr>
            <a:spLocks noGrp="1"/>
          </p:cNvSpPr>
          <p:nvPr>
            <p:ph type="dt" sz="half" idx="10"/>
          </p:nvPr>
        </p:nvSpPr>
        <p:spPr/>
        <p:txBody>
          <a:bodyPr/>
          <a:lstStyle/>
          <a:p>
            <a:fld id="{93596274-348C-4229-A702-A379EDE9F03D}" type="datetimeFigureOut">
              <a:rPr lang="en-US" smtClean="0"/>
              <a:t>10/13/22</a:t>
            </a:fld>
            <a:endParaRPr lang="en-US"/>
          </a:p>
        </p:txBody>
      </p:sp>
      <p:sp>
        <p:nvSpPr>
          <p:cNvPr id="3" name="Footer Placeholder 2">
            <a:extLst>
              <a:ext uri="{FF2B5EF4-FFF2-40B4-BE49-F238E27FC236}">
                <a16:creationId xmlns:a16="http://schemas.microsoft.com/office/drawing/2014/main" id="{0FE4F342-F792-446A-B99A-838F4ADE92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A5E9FF-B07D-4B62-A1CF-91781C9C90FF}"/>
              </a:ext>
            </a:extLst>
          </p:cNvPr>
          <p:cNvSpPr>
            <a:spLocks noGrp="1"/>
          </p:cNvSpPr>
          <p:nvPr>
            <p:ph type="sldNum" sz="quarter" idx="12"/>
          </p:nvPr>
        </p:nvSpPr>
        <p:spPr/>
        <p:txBody>
          <a:bodyPr/>
          <a:lstStyle/>
          <a:p>
            <a:fld id="{82D2CED1-3BB8-4A13-9AF4-50900D7F5468}" type="slidenum">
              <a:rPr lang="en-US" smtClean="0"/>
              <a:t>‹#›</a:t>
            </a:fld>
            <a:endParaRPr lang="en-US"/>
          </a:p>
        </p:txBody>
      </p:sp>
    </p:spTree>
    <p:extLst>
      <p:ext uri="{BB962C8B-B14F-4D97-AF65-F5344CB8AC3E}">
        <p14:creationId xmlns:p14="http://schemas.microsoft.com/office/powerpoint/2010/main" val="3162061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C8DE7-9D21-4362-9907-A7ECA924C0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F9A112-90CF-4731-9BA4-2DFD82F1A2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0F6D54-1203-4890-B5B6-8CA5BC5C3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421D52-C239-47BF-B619-39E60759D8C0}"/>
              </a:ext>
            </a:extLst>
          </p:cNvPr>
          <p:cNvSpPr>
            <a:spLocks noGrp="1"/>
          </p:cNvSpPr>
          <p:nvPr>
            <p:ph type="dt" sz="half" idx="10"/>
          </p:nvPr>
        </p:nvSpPr>
        <p:spPr/>
        <p:txBody>
          <a:bodyPr/>
          <a:lstStyle/>
          <a:p>
            <a:fld id="{93596274-348C-4229-A702-A379EDE9F03D}" type="datetimeFigureOut">
              <a:rPr lang="en-US" smtClean="0"/>
              <a:t>10/13/22</a:t>
            </a:fld>
            <a:endParaRPr lang="en-US"/>
          </a:p>
        </p:txBody>
      </p:sp>
      <p:sp>
        <p:nvSpPr>
          <p:cNvPr id="6" name="Footer Placeholder 5">
            <a:extLst>
              <a:ext uri="{FF2B5EF4-FFF2-40B4-BE49-F238E27FC236}">
                <a16:creationId xmlns:a16="http://schemas.microsoft.com/office/drawing/2014/main" id="{10D96E13-8DF0-4175-B7C0-E78B4292D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D0A929-52FE-4556-8AA0-C266659BA1B2}"/>
              </a:ext>
            </a:extLst>
          </p:cNvPr>
          <p:cNvSpPr>
            <a:spLocks noGrp="1"/>
          </p:cNvSpPr>
          <p:nvPr>
            <p:ph type="sldNum" sz="quarter" idx="12"/>
          </p:nvPr>
        </p:nvSpPr>
        <p:spPr/>
        <p:txBody>
          <a:bodyPr/>
          <a:lstStyle/>
          <a:p>
            <a:fld id="{82D2CED1-3BB8-4A13-9AF4-50900D7F5468}" type="slidenum">
              <a:rPr lang="en-US" smtClean="0"/>
              <a:t>‹#›</a:t>
            </a:fld>
            <a:endParaRPr lang="en-US"/>
          </a:p>
        </p:txBody>
      </p:sp>
    </p:spTree>
    <p:extLst>
      <p:ext uri="{BB962C8B-B14F-4D97-AF65-F5344CB8AC3E}">
        <p14:creationId xmlns:p14="http://schemas.microsoft.com/office/powerpoint/2010/main" val="243878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29886-D26C-4152-A2B0-B28EF4182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33C548-C745-46E6-BEBF-AF8A07CBF4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5D414A-C12D-445D-8207-E0F4B184E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D1AEF4-E672-4DB3-9CF2-CAA98683A11C}"/>
              </a:ext>
            </a:extLst>
          </p:cNvPr>
          <p:cNvSpPr>
            <a:spLocks noGrp="1"/>
          </p:cNvSpPr>
          <p:nvPr>
            <p:ph type="dt" sz="half" idx="10"/>
          </p:nvPr>
        </p:nvSpPr>
        <p:spPr/>
        <p:txBody>
          <a:bodyPr/>
          <a:lstStyle/>
          <a:p>
            <a:fld id="{93596274-348C-4229-A702-A379EDE9F03D}" type="datetimeFigureOut">
              <a:rPr lang="en-US" smtClean="0"/>
              <a:t>10/13/22</a:t>
            </a:fld>
            <a:endParaRPr lang="en-US"/>
          </a:p>
        </p:txBody>
      </p:sp>
      <p:sp>
        <p:nvSpPr>
          <p:cNvPr id="6" name="Footer Placeholder 5">
            <a:extLst>
              <a:ext uri="{FF2B5EF4-FFF2-40B4-BE49-F238E27FC236}">
                <a16:creationId xmlns:a16="http://schemas.microsoft.com/office/drawing/2014/main" id="{32B157F7-5E75-4CB7-B6E2-759324567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74A87-C5F0-4CC5-BE6F-1C8890FED757}"/>
              </a:ext>
            </a:extLst>
          </p:cNvPr>
          <p:cNvSpPr>
            <a:spLocks noGrp="1"/>
          </p:cNvSpPr>
          <p:nvPr>
            <p:ph type="sldNum" sz="quarter" idx="12"/>
          </p:nvPr>
        </p:nvSpPr>
        <p:spPr/>
        <p:txBody>
          <a:bodyPr/>
          <a:lstStyle/>
          <a:p>
            <a:fld id="{82D2CED1-3BB8-4A13-9AF4-50900D7F5468}" type="slidenum">
              <a:rPr lang="en-US" smtClean="0"/>
              <a:t>‹#›</a:t>
            </a:fld>
            <a:endParaRPr lang="en-US"/>
          </a:p>
        </p:txBody>
      </p:sp>
    </p:spTree>
    <p:extLst>
      <p:ext uri="{BB962C8B-B14F-4D97-AF65-F5344CB8AC3E}">
        <p14:creationId xmlns:p14="http://schemas.microsoft.com/office/powerpoint/2010/main" val="246941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622962-1149-401B-9DA4-800DB7AE1E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B83B24-9BBC-45EB-8F2D-8711728EB2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30A85-89DD-4596-A46B-2D59848D5A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96274-348C-4229-A702-A379EDE9F03D}" type="datetimeFigureOut">
              <a:rPr lang="en-US" smtClean="0"/>
              <a:t>10/13/22</a:t>
            </a:fld>
            <a:endParaRPr lang="en-US"/>
          </a:p>
        </p:txBody>
      </p:sp>
      <p:sp>
        <p:nvSpPr>
          <p:cNvPr id="5" name="Footer Placeholder 4">
            <a:extLst>
              <a:ext uri="{FF2B5EF4-FFF2-40B4-BE49-F238E27FC236}">
                <a16:creationId xmlns:a16="http://schemas.microsoft.com/office/drawing/2014/main" id="{3B78305E-6459-4268-BB28-40AE895A6D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DFC56E-A609-4046-A63E-424DFE7877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2CED1-3BB8-4A13-9AF4-50900D7F5468}" type="slidenum">
              <a:rPr lang="en-US" smtClean="0"/>
              <a:t>‹#›</a:t>
            </a:fld>
            <a:endParaRPr lang="en-US"/>
          </a:p>
        </p:txBody>
      </p:sp>
    </p:spTree>
    <p:extLst>
      <p:ext uri="{BB962C8B-B14F-4D97-AF65-F5344CB8AC3E}">
        <p14:creationId xmlns:p14="http://schemas.microsoft.com/office/powerpoint/2010/main" val="3170248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N28iaWIzJzg?feature=oembed"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now, bird, sitting, standing&#10;&#10;Description automatically generated">
            <a:extLst>
              <a:ext uri="{FF2B5EF4-FFF2-40B4-BE49-F238E27FC236}">
                <a16:creationId xmlns:a16="http://schemas.microsoft.com/office/drawing/2014/main" id="{891875E4-204B-A545-A047-C866B333090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08001" y="13448"/>
            <a:ext cx="5057105" cy="6858000"/>
          </a:xfrm>
          <a:prstGeom prst="rect">
            <a:avLst/>
          </a:prstGeom>
          <a:ln>
            <a:solidFill>
              <a:schemeClr val="accent3"/>
            </a:solidFill>
          </a:ln>
        </p:spPr>
      </p:pic>
      <p:sp>
        <p:nvSpPr>
          <p:cNvPr id="9" name="Title 1">
            <a:extLst>
              <a:ext uri="{FF2B5EF4-FFF2-40B4-BE49-F238E27FC236}">
                <a16:creationId xmlns:a16="http://schemas.microsoft.com/office/drawing/2014/main" id="{FA9AD16B-D253-824E-8478-F50A94570814}"/>
              </a:ext>
            </a:extLst>
          </p:cNvPr>
          <p:cNvSpPr>
            <a:spLocks noGrp="1"/>
          </p:cNvSpPr>
          <p:nvPr>
            <p:ph type="ctrTitle"/>
          </p:nvPr>
        </p:nvSpPr>
        <p:spPr>
          <a:xfrm>
            <a:off x="340657" y="572841"/>
            <a:ext cx="6071893" cy="2387600"/>
          </a:xfrm>
        </p:spPr>
        <p:txBody>
          <a:bodyPr>
            <a:noAutofit/>
          </a:bodyPr>
          <a:lstStyle/>
          <a:p>
            <a:r>
              <a:rPr lang="en-US" sz="4800" dirty="0"/>
              <a:t>Eco-grief, climate-anxiety, and the student experience</a:t>
            </a:r>
          </a:p>
        </p:txBody>
      </p:sp>
      <p:sp>
        <p:nvSpPr>
          <p:cNvPr id="10" name="Subtitle 2">
            <a:extLst>
              <a:ext uri="{FF2B5EF4-FFF2-40B4-BE49-F238E27FC236}">
                <a16:creationId xmlns:a16="http://schemas.microsoft.com/office/drawing/2014/main" id="{D574FD3C-641D-F341-9F51-E11FCB44751A}"/>
              </a:ext>
            </a:extLst>
          </p:cNvPr>
          <p:cNvSpPr>
            <a:spLocks noGrp="1"/>
          </p:cNvSpPr>
          <p:nvPr>
            <p:ph type="subTitle" idx="1"/>
          </p:nvPr>
        </p:nvSpPr>
        <p:spPr>
          <a:xfrm>
            <a:off x="937297" y="3544581"/>
            <a:ext cx="5057105" cy="1733550"/>
          </a:xfrm>
        </p:spPr>
        <p:txBody>
          <a:bodyPr>
            <a:normAutofit lnSpcReduction="10000"/>
          </a:bodyPr>
          <a:lstStyle/>
          <a:p>
            <a:r>
              <a:rPr lang="en-US" dirty="0"/>
              <a:t>Dr. Jessica Pratt</a:t>
            </a:r>
          </a:p>
          <a:p>
            <a:r>
              <a:rPr lang="en-US" dirty="0"/>
              <a:t>Associate Professor of Teaching</a:t>
            </a:r>
          </a:p>
          <a:p>
            <a:r>
              <a:rPr lang="en-US" dirty="0"/>
              <a:t>Ecology &amp; Evolutionary Biology</a:t>
            </a:r>
          </a:p>
          <a:p>
            <a:r>
              <a:rPr lang="en-US" dirty="0"/>
              <a:t>jdpratt@uci.edu</a:t>
            </a:r>
          </a:p>
          <a:p>
            <a:endParaRPr lang="en-US" dirty="0"/>
          </a:p>
        </p:txBody>
      </p:sp>
      <p:pic>
        <p:nvPicPr>
          <p:cNvPr id="11" name="Picture 10" descr="Graphical user interface&#10;&#10;Description automatically generated with medium confidence">
            <a:extLst>
              <a:ext uri="{FF2B5EF4-FFF2-40B4-BE49-F238E27FC236}">
                <a16:creationId xmlns:a16="http://schemas.microsoft.com/office/drawing/2014/main" id="{3E9EFB22-346D-4442-BA1D-F7102C7E00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32" y="5694250"/>
            <a:ext cx="6604000" cy="1144693"/>
          </a:xfrm>
          <a:prstGeom prst="rect">
            <a:avLst/>
          </a:prstGeom>
        </p:spPr>
      </p:pic>
    </p:spTree>
    <p:extLst>
      <p:ext uri="{BB962C8B-B14F-4D97-AF65-F5344CB8AC3E}">
        <p14:creationId xmlns:p14="http://schemas.microsoft.com/office/powerpoint/2010/main" val="3488107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newspaper&#10;&#10;Description automatically generated">
            <a:extLst>
              <a:ext uri="{FF2B5EF4-FFF2-40B4-BE49-F238E27FC236}">
                <a16:creationId xmlns:a16="http://schemas.microsoft.com/office/drawing/2014/main" id="{A7972EC6-9677-7C4B-9426-3AC60417FF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2506" y="0"/>
            <a:ext cx="9487549" cy="6858000"/>
          </a:xfrm>
        </p:spPr>
      </p:pic>
      <p:pic>
        <p:nvPicPr>
          <p:cNvPr id="7" name="Picture 6" descr="A picture containing flower&#10;&#10;Description automatically generated">
            <a:extLst>
              <a:ext uri="{FF2B5EF4-FFF2-40B4-BE49-F238E27FC236}">
                <a16:creationId xmlns:a16="http://schemas.microsoft.com/office/drawing/2014/main" id="{397F1A0E-4080-5647-A38B-042050203D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019" y="2548565"/>
            <a:ext cx="3545951" cy="1162607"/>
          </a:xfrm>
          <a:prstGeom prst="rect">
            <a:avLst/>
          </a:prstGeom>
        </p:spPr>
      </p:pic>
    </p:spTree>
    <p:extLst>
      <p:ext uri="{BB962C8B-B14F-4D97-AF65-F5344CB8AC3E}">
        <p14:creationId xmlns:p14="http://schemas.microsoft.com/office/powerpoint/2010/main" val="2480914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674C0-579D-F140-AF4B-6632488E6C93}"/>
              </a:ext>
            </a:extLst>
          </p:cNvPr>
          <p:cNvSpPr>
            <a:spLocks noGrp="1"/>
          </p:cNvSpPr>
          <p:nvPr>
            <p:ph type="title"/>
          </p:nvPr>
        </p:nvSpPr>
        <p:spPr/>
        <p:txBody>
          <a:bodyPr/>
          <a:lstStyle/>
          <a:p>
            <a:r>
              <a:rPr lang="en-US" dirty="0"/>
              <a:t>Show Video</a:t>
            </a:r>
          </a:p>
        </p:txBody>
      </p:sp>
      <p:pic>
        <p:nvPicPr>
          <p:cNvPr id="4" name="Online Media 3" descr="Inside The Sunrise Movement: How Climate Activists Put The Green New Deal On The Map | NBC News">
            <a:hlinkClick r:id="" action="ppaction://media"/>
            <a:extLst>
              <a:ext uri="{FF2B5EF4-FFF2-40B4-BE49-F238E27FC236}">
                <a16:creationId xmlns:a16="http://schemas.microsoft.com/office/drawing/2014/main" id="{DC4005C7-F396-7948-94D5-5B2D6A5F4FC7}"/>
              </a:ext>
            </a:extLst>
          </p:cNvPr>
          <p:cNvPicPr>
            <a:picLocks noRot="1" noChangeAspect="1"/>
          </p:cNvPicPr>
          <p:nvPr>
            <a:videoFile r:link="rId1"/>
          </p:nvPr>
        </p:nvPicPr>
        <p:blipFill>
          <a:blip r:embed="rId4"/>
          <a:stretch>
            <a:fillRect/>
          </a:stretch>
        </p:blipFill>
        <p:spPr>
          <a:xfrm>
            <a:off x="57150" y="0"/>
            <a:ext cx="12134850" cy="6825853"/>
          </a:xfrm>
          <a:prstGeom prst="rect">
            <a:avLst/>
          </a:prstGeom>
        </p:spPr>
      </p:pic>
    </p:spTree>
    <p:extLst>
      <p:ext uri="{BB962C8B-B14F-4D97-AF65-F5344CB8AC3E}">
        <p14:creationId xmlns:p14="http://schemas.microsoft.com/office/powerpoint/2010/main" val="129719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367A-5675-4A46-BDFF-E9419EAAEC5A}"/>
              </a:ext>
            </a:extLst>
          </p:cNvPr>
          <p:cNvSpPr>
            <a:spLocks noGrp="1"/>
          </p:cNvSpPr>
          <p:nvPr>
            <p:ph type="title"/>
          </p:nvPr>
        </p:nvSpPr>
        <p:spPr>
          <a:xfrm>
            <a:off x="8058150" y="779463"/>
            <a:ext cx="4133850" cy="1325563"/>
          </a:xfrm>
        </p:spPr>
        <p:txBody>
          <a:bodyPr>
            <a:normAutofit/>
          </a:bodyPr>
          <a:lstStyle/>
          <a:p>
            <a:r>
              <a:rPr lang="en-US" sz="3200" dirty="0"/>
              <a:t>sunriseuci@gmail.com</a:t>
            </a:r>
          </a:p>
        </p:txBody>
      </p:sp>
      <p:pic>
        <p:nvPicPr>
          <p:cNvPr id="5" name="Content Placeholder 4" descr="A screenshot of a cell phone&#10;&#10;Description automatically generated">
            <a:extLst>
              <a:ext uri="{FF2B5EF4-FFF2-40B4-BE49-F238E27FC236}">
                <a16:creationId xmlns:a16="http://schemas.microsoft.com/office/drawing/2014/main" id="{E33C9782-923B-6C40-B818-73BF04B0A2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1" y="0"/>
            <a:ext cx="7543800" cy="5682175"/>
          </a:xfrm>
        </p:spPr>
      </p:pic>
      <p:pic>
        <p:nvPicPr>
          <p:cNvPr id="7" name="Picture 6" descr="A screenshot of a social media post&#10;&#10;Description automatically generated">
            <a:extLst>
              <a:ext uri="{FF2B5EF4-FFF2-40B4-BE49-F238E27FC236}">
                <a16:creationId xmlns:a16="http://schemas.microsoft.com/office/drawing/2014/main" id="{4C98C79A-DAC2-2D49-9903-9B0498428A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4950" y="4587528"/>
            <a:ext cx="6443664" cy="2189293"/>
          </a:xfrm>
          <a:prstGeom prst="rect">
            <a:avLst/>
          </a:prstGeom>
        </p:spPr>
      </p:pic>
    </p:spTree>
    <p:extLst>
      <p:ext uri="{BB962C8B-B14F-4D97-AF65-F5344CB8AC3E}">
        <p14:creationId xmlns:p14="http://schemas.microsoft.com/office/powerpoint/2010/main" val="147185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88B9-65CD-5644-861B-882AF5BF6DE3}"/>
              </a:ext>
            </a:extLst>
          </p:cNvPr>
          <p:cNvSpPr>
            <a:spLocks noGrp="1"/>
          </p:cNvSpPr>
          <p:nvPr>
            <p:ph type="title"/>
          </p:nvPr>
        </p:nvSpPr>
        <p:spPr>
          <a:xfrm>
            <a:off x="3718346" y="179846"/>
            <a:ext cx="4945806" cy="1325563"/>
          </a:xfrm>
        </p:spPr>
        <p:txBody>
          <a:bodyPr/>
          <a:lstStyle/>
          <a:p>
            <a:r>
              <a:rPr lang="en-US" dirty="0"/>
              <a:t>Group Discussion</a:t>
            </a:r>
          </a:p>
        </p:txBody>
      </p:sp>
      <p:sp>
        <p:nvSpPr>
          <p:cNvPr id="4" name="TextBox 3">
            <a:extLst>
              <a:ext uri="{FF2B5EF4-FFF2-40B4-BE49-F238E27FC236}">
                <a16:creationId xmlns:a16="http://schemas.microsoft.com/office/drawing/2014/main" id="{F08178FC-9298-444A-8CAB-346244DF5D8D}"/>
              </a:ext>
            </a:extLst>
          </p:cNvPr>
          <p:cNvSpPr txBox="1"/>
          <p:nvPr/>
        </p:nvSpPr>
        <p:spPr>
          <a:xfrm>
            <a:off x="338137" y="1399393"/>
            <a:ext cx="11706225" cy="5262979"/>
          </a:xfrm>
          <a:prstGeom prst="rect">
            <a:avLst/>
          </a:prstGeom>
          <a:noFill/>
        </p:spPr>
        <p:txBody>
          <a:bodyPr wrap="square" rtlCol="0">
            <a:spAutoFit/>
          </a:bodyPr>
          <a:lstStyle/>
          <a:p>
            <a:r>
              <a:rPr lang="en-US" sz="2400" dirty="0"/>
              <a:t>In your breakout groups, have </a:t>
            </a:r>
            <a:r>
              <a:rPr lang="en-US" sz="2400" u="sng" dirty="0"/>
              <a:t>each student share a two-minute reflection </a:t>
            </a:r>
            <a:r>
              <a:rPr lang="en-US" sz="2400" dirty="0"/>
              <a:t>from their eco-grief writing prompt and discuss your emotional and/or psychological response to learning about global climate change other so-called ”wicked” problems. Have one student in your group serve as the note-taker and add the discussion notes from your group to the jamboard. </a:t>
            </a:r>
          </a:p>
          <a:p>
            <a:endParaRPr lang="en-US" sz="2400" dirty="0"/>
          </a:p>
          <a:p>
            <a:r>
              <a:rPr lang="en-US" sz="2400" dirty="0"/>
              <a:t>Your discussion should focus on the following:</a:t>
            </a:r>
          </a:p>
          <a:p>
            <a:endParaRPr lang="en-US" sz="2400" dirty="0"/>
          </a:p>
          <a:p>
            <a:pPr marL="514350" indent="-514350">
              <a:buAutoNum type="romanUcPeriod"/>
            </a:pPr>
            <a:r>
              <a:rPr lang="en-US" sz="2400" dirty="0"/>
              <a:t>How can you contribute to meaningful change in the world? For instance, how can you harness your fear, anger, despair, etc. and turn it into action, hope, and change?</a:t>
            </a:r>
          </a:p>
          <a:p>
            <a:pPr marL="514350" indent="-514350">
              <a:buAutoNum type="romanUcPeriod"/>
            </a:pPr>
            <a:r>
              <a:rPr lang="en-US" sz="2400" dirty="0"/>
              <a:t>What do you need to believe about yourself, society, and the world, to commit to meaningful action and feel hope?</a:t>
            </a:r>
          </a:p>
          <a:p>
            <a:pPr marL="514350" indent="-514350">
              <a:buAutoNum type="romanUcPeriod"/>
            </a:pPr>
            <a:r>
              <a:rPr lang="en-US" sz="2400" dirty="0"/>
              <a:t>What do you need from your community (or professors) to be able to do this?</a:t>
            </a:r>
          </a:p>
          <a:p>
            <a:endParaRPr lang="en-US" sz="2400" dirty="0"/>
          </a:p>
        </p:txBody>
      </p:sp>
    </p:spTree>
    <p:extLst>
      <p:ext uri="{BB962C8B-B14F-4D97-AF65-F5344CB8AC3E}">
        <p14:creationId xmlns:p14="http://schemas.microsoft.com/office/powerpoint/2010/main" val="1990604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AC1F-1A1F-E44D-950A-A8895EFDDECE}"/>
              </a:ext>
            </a:extLst>
          </p:cNvPr>
          <p:cNvSpPr>
            <a:spLocks noGrp="1"/>
          </p:cNvSpPr>
          <p:nvPr>
            <p:ph type="title"/>
          </p:nvPr>
        </p:nvSpPr>
        <p:spPr>
          <a:xfrm>
            <a:off x="366713" y="380999"/>
            <a:ext cx="5033963" cy="1325563"/>
          </a:xfrm>
        </p:spPr>
        <p:txBody>
          <a:bodyPr/>
          <a:lstStyle/>
          <a:p>
            <a:r>
              <a:rPr lang="en-US" dirty="0"/>
              <a:t>Personal Change Plan</a:t>
            </a:r>
          </a:p>
        </p:txBody>
      </p:sp>
      <p:sp>
        <p:nvSpPr>
          <p:cNvPr id="3" name="Content Placeholder 2">
            <a:extLst>
              <a:ext uri="{FF2B5EF4-FFF2-40B4-BE49-F238E27FC236}">
                <a16:creationId xmlns:a16="http://schemas.microsoft.com/office/drawing/2014/main" id="{879FF7B5-1607-DD4D-98C6-E93536D17357}"/>
              </a:ext>
            </a:extLst>
          </p:cNvPr>
          <p:cNvSpPr>
            <a:spLocks noGrp="1"/>
          </p:cNvSpPr>
          <p:nvPr>
            <p:ph idx="1"/>
          </p:nvPr>
        </p:nvSpPr>
        <p:spPr>
          <a:xfrm>
            <a:off x="609601" y="2125663"/>
            <a:ext cx="4076700" cy="4351338"/>
          </a:xfrm>
        </p:spPr>
        <p:txBody>
          <a:bodyPr/>
          <a:lstStyle/>
          <a:p>
            <a:r>
              <a:rPr lang="en-US" dirty="0"/>
              <a:t>After your discussion, take 5-10 minutes to individually complete and submit the Personal Change Plan worksheet from the Social Transformation Project. </a:t>
            </a:r>
          </a:p>
          <a:p>
            <a:endParaRPr lang="en-US" dirty="0"/>
          </a:p>
        </p:txBody>
      </p:sp>
      <p:pic>
        <p:nvPicPr>
          <p:cNvPr id="5" name="Picture 4" descr="A screenshot of a cell phone&#10;&#10;Description automatically generated">
            <a:extLst>
              <a:ext uri="{FF2B5EF4-FFF2-40B4-BE49-F238E27FC236}">
                <a16:creationId xmlns:a16="http://schemas.microsoft.com/office/drawing/2014/main" id="{A821DD5A-9B88-8B49-BA94-B929EE70D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903" y="0"/>
            <a:ext cx="5367944" cy="6858000"/>
          </a:xfrm>
          <a:prstGeom prst="rect">
            <a:avLst/>
          </a:prstGeom>
        </p:spPr>
      </p:pic>
    </p:spTree>
    <p:extLst>
      <p:ext uri="{BB962C8B-B14F-4D97-AF65-F5344CB8AC3E}">
        <p14:creationId xmlns:p14="http://schemas.microsoft.com/office/powerpoint/2010/main" val="3265999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0F74-AB44-5B43-8ABD-7E71B14FE022}"/>
              </a:ext>
            </a:extLst>
          </p:cNvPr>
          <p:cNvSpPr>
            <a:spLocks noGrp="1"/>
          </p:cNvSpPr>
          <p:nvPr>
            <p:ph type="title"/>
          </p:nvPr>
        </p:nvSpPr>
        <p:spPr>
          <a:xfrm>
            <a:off x="1405464" y="94192"/>
            <a:ext cx="9922934" cy="1325563"/>
          </a:xfrm>
        </p:spPr>
        <p:txBody>
          <a:bodyPr/>
          <a:lstStyle/>
          <a:p>
            <a:r>
              <a:rPr lang="en-US" dirty="0"/>
              <a:t>Extension – Take the Changemaker Quiz</a:t>
            </a:r>
          </a:p>
        </p:txBody>
      </p:sp>
      <p:pic>
        <p:nvPicPr>
          <p:cNvPr id="5" name="Picture 4" descr="A screenshot of a cell phone&#10;&#10;Description automatically generated">
            <a:extLst>
              <a:ext uri="{FF2B5EF4-FFF2-40B4-BE49-F238E27FC236}">
                <a16:creationId xmlns:a16="http://schemas.microsoft.com/office/drawing/2014/main" id="{55937A59-20A5-0B4D-86C6-3B4A08EB8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1033397"/>
            <a:ext cx="12192000" cy="5824603"/>
          </a:xfrm>
          <a:prstGeom prst="rect">
            <a:avLst/>
          </a:prstGeom>
        </p:spPr>
      </p:pic>
      <p:sp>
        <p:nvSpPr>
          <p:cNvPr id="6" name="TextBox 5">
            <a:extLst>
              <a:ext uri="{FF2B5EF4-FFF2-40B4-BE49-F238E27FC236}">
                <a16:creationId xmlns:a16="http://schemas.microsoft.com/office/drawing/2014/main" id="{87E9026A-77AA-4B4F-BED3-8B614C72FECB}"/>
              </a:ext>
            </a:extLst>
          </p:cNvPr>
          <p:cNvSpPr txBox="1"/>
          <p:nvPr/>
        </p:nvSpPr>
        <p:spPr>
          <a:xfrm>
            <a:off x="677332" y="6197600"/>
            <a:ext cx="5723467" cy="369332"/>
          </a:xfrm>
          <a:prstGeom prst="rect">
            <a:avLst/>
          </a:prstGeom>
          <a:noFill/>
        </p:spPr>
        <p:txBody>
          <a:bodyPr wrap="square" rtlCol="0">
            <a:spAutoFit/>
          </a:bodyPr>
          <a:lstStyle/>
          <a:p>
            <a:r>
              <a:rPr lang="en-US" dirty="0"/>
              <a:t>http://action.storyofstuff.org/survey/changemaker-quiz/</a:t>
            </a:r>
          </a:p>
        </p:txBody>
      </p:sp>
    </p:spTree>
    <p:extLst>
      <p:ext uri="{BB962C8B-B14F-4D97-AF65-F5344CB8AC3E}">
        <p14:creationId xmlns:p14="http://schemas.microsoft.com/office/powerpoint/2010/main" val="712897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orange, sign, woman&#10;&#10;Description automatically generated">
            <a:extLst>
              <a:ext uri="{FF2B5EF4-FFF2-40B4-BE49-F238E27FC236}">
                <a16:creationId xmlns:a16="http://schemas.microsoft.com/office/drawing/2014/main" id="{52E49207-14E8-1644-A67D-7A8A4AC5D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40" y="1257968"/>
            <a:ext cx="11513720" cy="4902200"/>
          </a:xfrm>
          <a:prstGeom prst="rect">
            <a:avLst/>
          </a:prstGeom>
        </p:spPr>
      </p:pic>
    </p:spTree>
    <p:extLst>
      <p:ext uri="{BB962C8B-B14F-4D97-AF65-F5344CB8AC3E}">
        <p14:creationId xmlns:p14="http://schemas.microsoft.com/office/powerpoint/2010/main" val="876040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5D4C78-F2B4-8A4A-A377-4CACC275AB36}"/>
              </a:ext>
            </a:extLst>
          </p:cNvPr>
          <p:cNvSpPr/>
          <p:nvPr/>
        </p:nvSpPr>
        <p:spPr>
          <a:xfrm>
            <a:off x="6763871" y="0"/>
            <a:ext cx="5428129"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6B090EDD-A06E-A444-BFB4-05110A151933}"/>
              </a:ext>
            </a:extLst>
          </p:cNvPr>
          <p:cNvSpPr>
            <a:spLocks noGrp="1"/>
          </p:cNvSpPr>
          <p:nvPr>
            <p:ph type="subTitle" idx="1"/>
          </p:nvPr>
        </p:nvSpPr>
        <p:spPr>
          <a:xfrm>
            <a:off x="937297" y="3544581"/>
            <a:ext cx="5057105" cy="1733550"/>
          </a:xfrm>
        </p:spPr>
        <p:txBody>
          <a:bodyPr>
            <a:normAutofit lnSpcReduction="10000"/>
          </a:bodyPr>
          <a:lstStyle/>
          <a:p>
            <a:r>
              <a:rPr lang="en-US" dirty="0"/>
              <a:t>Dr. Jessica Pratt</a:t>
            </a:r>
          </a:p>
          <a:p>
            <a:r>
              <a:rPr lang="en-US" dirty="0"/>
              <a:t>Associate Professor of Teaching</a:t>
            </a:r>
          </a:p>
          <a:p>
            <a:r>
              <a:rPr lang="en-US" dirty="0"/>
              <a:t>Ecology &amp; Evolutionary Biology</a:t>
            </a:r>
          </a:p>
          <a:p>
            <a:r>
              <a:rPr lang="en-US" dirty="0"/>
              <a:t>jdpratt@uci.edu</a:t>
            </a:r>
          </a:p>
          <a:p>
            <a:endParaRPr lang="en-US" dirty="0"/>
          </a:p>
        </p:txBody>
      </p:sp>
      <p:pic>
        <p:nvPicPr>
          <p:cNvPr id="14" name="Picture 13" descr="Graphical user interface&#10;&#10;Description automatically generated with medium confidence">
            <a:extLst>
              <a:ext uri="{FF2B5EF4-FFF2-40B4-BE49-F238E27FC236}">
                <a16:creationId xmlns:a16="http://schemas.microsoft.com/office/drawing/2014/main" id="{E550B2CD-7B53-3C48-AEB1-0C1F5DD93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2" y="5694250"/>
            <a:ext cx="6604000" cy="1144693"/>
          </a:xfrm>
          <a:prstGeom prst="rect">
            <a:avLst/>
          </a:prstGeom>
        </p:spPr>
      </p:pic>
      <p:pic>
        <p:nvPicPr>
          <p:cNvPr id="15" name="Picture 14" descr="A picture containing satellite, transport&#10;&#10;Description automatically generated">
            <a:extLst>
              <a:ext uri="{FF2B5EF4-FFF2-40B4-BE49-F238E27FC236}">
                <a16:creationId xmlns:a16="http://schemas.microsoft.com/office/drawing/2014/main" id="{8ED798A5-F6D3-D945-BA0C-E9053DB53D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3871" y="597740"/>
            <a:ext cx="5428129" cy="5428129"/>
          </a:xfrm>
          <a:prstGeom prst="rect">
            <a:avLst/>
          </a:prstGeom>
        </p:spPr>
      </p:pic>
      <p:sp>
        <p:nvSpPr>
          <p:cNvPr id="9" name="Title 1">
            <a:extLst>
              <a:ext uri="{FF2B5EF4-FFF2-40B4-BE49-F238E27FC236}">
                <a16:creationId xmlns:a16="http://schemas.microsoft.com/office/drawing/2014/main" id="{9DFEC17F-A7D0-F24A-992C-8FADBD2676FA}"/>
              </a:ext>
            </a:extLst>
          </p:cNvPr>
          <p:cNvSpPr txBox="1">
            <a:spLocks/>
          </p:cNvSpPr>
          <p:nvPr/>
        </p:nvSpPr>
        <p:spPr>
          <a:xfrm>
            <a:off x="412377" y="572841"/>
            <a:ext cx="5964315"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t>Eco-grief, climate-anxiety, and the student experience</a:t>
            </a:r>
          </a:p>
        </p:txBody>
      </p:sp>
    </p:spTree>
    <p:extLst>
      <p:ext uri="{BB962C8B-B14F-4D97-AF65-F5344CB8AC3E}">
        <p14:creationId xmlns:p14="http://schemas.microsoft.com/office/powerpoint/2010/main" val="409676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614508-2017-0841-B322-A249118F0E2A}"/>
              </a:ext>
            </a:extLst>
          </p:cNvPr>
          <p:cNvSpPr>
            <a:spLocks noGrp="1"/>
          </p:cNvSpPr>
          <p:nvPr>
            <p:ph type="title"/>
          </p:nvPr>
        </p:nvSpPr>
        <p:spPr>
          <a:xfrm>
            <a:off x="594360" y="637125"/>
            <a:ext cx="3163448" cy="5256371"/>
          </a:xfrm>
        </p:spPr>
        <p:txBody>
          <a:bodyPr>
            <a:normAutofit/>
          </a:bodyPr>
          <a:lstStyle/>
          <a:p>
            <a:r>
              <a:rPr lang="en-US" dirty="0"/>
              <a:t>Student</a:t>
            </a:r>
            <a:br>
              <a:rPr lang="en-US" dirty="0"/>
            </a:br>
            <a:r>
              <a:rPr lang="en-US" dirty="0"/>
              <a:t>Learning</a:t>
            </a:r>
            <a:br>
              <a:rPr lang="en-US" dirty="0"/>
            </a:br>
            <a:r>
              <a:rPr lang="en-US" dirty="0"/>
              <a:t>Goals</a:t>
            </a:r>
          </a:p>
        </p:txBody>
      </p:sp>
      <p:graphicFrame>
        <p:nvGraphicFramePr>
          <p:cNvPr id="5" name="Content Placeholder 2">
            <a:extLst>
              <a:ext uri="{FF2B5EF4-FFF2-40B4-BE49-F238E27FC236}">
                <a16:creationId xmlns:a16="http://schemas.microsoft.com/office/drawing/2014/main" id="{A42D3D30-45D2-4A5E-AFE7-B41FFDD3D567}"/>
              </a:ext>
            </a:extLst>
          </p:cNvPr>
          <p:cNvGraphicFramePr>
            <a:graphicFrameLocks noGrp="1"/>
          </p:cNvGraphicFramePr>
          <p:nvPr>
            <p:ph idx="1"/>
            <p:extLst>
              <p:ext uri="{D42A27DB-BD31-4B8C-83A1-F6EECF244321}">
                <p14:modId xmlns:p14="http://schemas.microsoft.com/office/powerpoint/2010/main" val="3260453257"/>
              </p:ext>
            </p:extLst>
          </p:nvPr>
        </p:nvGraphicFramePr>
        <p:xfrm>
          <a:off x="4515633" y="303591"/>
          <a:ext cx="7240043"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8444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2F32A-AC8A-46C2-8F48-47238CF9B4D7}"/>
              </a:ext>
            </a:extLst>
          </p:cNvPr>
          <p:cNvSpPr>
            <a:spLocks noGrp="1"/>
          </p:cNvSpPr>
          <p:nvPr>
            <p:ph type="title"/>
          </p:nvPr>
        </p:nvSpPr>
        <p:spPr>
          <a:xfrm>
            <a:off x="353519" y="2513012"/>
            <a:ext cx="6848317" cy="1831975"/>
          </a:xfrm>
        </p:spPr>
        <p:txBody>
          <a:bodyPr/>
          <a:lstStyle/>
          <a:p>
            <a:r>
              <a:rPr lang="en-US" dirty="0"/>
              <a:t>Eco-grief, Climate-anxiety, Pre-traumatic Stress</a:t>
            </a:r>
          </a:p>
        </p:txBody>
      </p:sp>
      <p:sp>
        <p:nvSpPr>
          <p:cNvPr id="3" name="Content Placeholder 2">
            <a:extLst>
              <a:ext uri="{FF2B5EF4-FFF2-40B4-BE49-F238E27FC236}">
                <a16:creationId xmlns:a16="http://schemas.microsoft.com/office/drawing/2014/main" id="{DB93E6D8-80C8-4609-867E-5364BD25A43C}"/>
              </a:ext>
            </a:extLst>
          </p:cNvPr>
          <p:cNvSpPr>
            <a:spLocks noGrp="1"/>
          </p:cNvSpPr>
          <p:nvPr>
            <p:ph idx="1"/>
          </p:nvPr>
        </p:nvSpPr>
        <p:spPr>
          <a:xfrm>
            <a:off x="353519" y="4823479"/>
            <a:ext cx="5547608" cy="2306144"/>
          </a:xfrm>
        </p:spPr>
        <p:txBody>
          <a:bodyPr>
            <a:normAutofit/>
          </a:bodyPr>
          <a:lstStyle/>
          <a:p>
            <a:pPr marL="0" indent="0">
              <a:buNone/>
            </a:pPr>
            <a:r>
              <a:rPr lang="en-US" dirty="0"/>
              <a:t>“the psychological devastation that comes with observing, day-after-day, the growing problems facing the planet.” </a:t>
            </a:r>
            <a:r>
              <a:rPr lang="en-US" sz="2000" dirty="0"/>
              <a:t>(Fritze et al. 2008)</a:t>
            </a:r>
          </a:p>
          <a:p>
            <a:pPr lvl="1"/>
            <a:endParaRPr lang="en-US" dirty="0"/>
          </a:p>
        </p:txBody>
      </p:sp>
      <p:pic>
        <p:nvPicPr>
          <p:cNvPr id="6" name="Picture 2" descr="Related image">
            <a:extLst>
              <a:ext uri="{FF2B5EF4-FFF2-40B4-BE49-F238E27FC236}">
                <a16:creationId xmlns:a16="http://schemas.microsoft.com/office/drawing/2014/main" id="{6F716A72-3447-714A-BFA2-C16264E839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01837" y="0"/>
            <a:ext cx="45323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0A6596-0B57-F34A-B7CE-20B660EE5514}"/>
              </a:ext>
            </a:extLst>
          </p:cNvPr>
          <p:cNvSpPr txBox="1"/>
          <p:nvPr/>
        </p:nvSpPr>
        <p:spPr>
          <a:xfrm>
            <a:off x="353520" y="371475"/>
            <a:ext cx="5742480" cy="1938992"/>
          </a:xfrm>
          <a:prstGeom prst="rect">
            <a:avLst/>
          </a:prstGeom>
          <a:noFill/>
        </p:spPr>
        <p:txBody>
          <a:bodyPr wrap="square" rtlCol="0">
            <a:spAutoFit/>
          </a:bodyPr>
          <a:lstStyle/>
          <a:p>
            <a:r>
              <a:rPr lang="en-US" sz="2400" dirty="0"/>
              <a:t>Students who spend significant time studying global climate change and other planetary crises often suffer </a:t>
            </a:r>
            <a:r>
              <a:rPr lang="en-US" sz="2400" u="sng" dirty="0"/>
              <a:t>emotional distress and anxiety </a:t>
            </a:r>
          </a:p>
          <a:p>
            <a:endParaRPr lang="en-US" sz="2400" dirty="0"/>
          </a:p>
        </p:txBody>
      </p:sp>
    </p:spTree>
    <p:extLst>
      <p:ext uri="{BB962C8B-B14F-4D97-AF65-F5344CB8AC3E}">
        <p14:creationId xmlns:p14="http://schemas.microsoft.com/office/powerpoint/2010/main" val="1965731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2F32A-AC8A-46C2-8F48-47238CF9B4D7}"/>
              </a:ext>
            </a:extLst>
          </p:cNvPr>
          <p:cNvSpPr>
            <a:spLocks noGrp="1"/>
          </p:cNvSpPr>
          <p:nvPr>
            <p:ph type="title"/>
          </p:nvPr>
        </p:nvSpPr>
        <p:spPr>
          <a:xfrm>
            <a:off x="5206730" y="629268"/>
            <a:ext cx="6586491" cy="1286160"/>
          </a:xfrm>
        </p:spPr>
        <p:txBody>
          <a:bodyPr anchor="b">
            <a:normAutofit/>
          </a:bodyPr>
          <a:lstStyle/>
          <a:p>
            <a:r>
              <a:rPr lang="en-US" sz="4100" dirty="0"/>
              <a:t>Eco-grief and Climate-anxiety</a:t>
            </a:r>
          </a:p>
        </p:txBody>
      </p:sp>
      <p:sp>
        <p:nvSpPr>
          <p:cNvPr id="3" name="Content Placeholder 2">
            <a:extLst>
              <a:ext uri="{FF2B5EF4-FFF2-40B4-BE49-F238E27FC236}">
                <a16:creationId xmlns:a16="http://schemas.microsoft.com/office/drawing/2014/main" id="{DB93E6D8-80C8-4609-867E-5364BD25A43C}"/>
              </a:ext>
            </a:extLst>
          </p:cNvPr>
          <p:cNvSpPr>
            <a:spLocks noGrp="1"/>
          </p:cNvSpPr>
          <p:nvPr>
            <p:ph idx="1"/>
          </p:nvPr>
        </p:nvSpPr>
        <p:spPr>
          <a:xfrm>
            <a:off x="5486400" y="2506132"/>
            <a:ext cx="6065520" cy="3785419"/>
          </a:xfrm>
        </p:spPr>
        <p:txBody>
          <a:bodyPr>
            <a:normAutofit lnSpcReduction="10000"/>
          </a:bodyPr>
          <a:lstStyle/>
          <a:p>
            <a:pPr marL="0" indent="0">
              <a:buNone/>
            </a:pPr>
            <a:r>
              <a:rPr lang="en-US" dirty="0"/>
              <a:t>“To compound the issue, the psychological responses to climate change, such as conflict avoidance, fatalism, fear, helplessness, and resignation are growing. These responses are keeping us, and our nation, from properly addressing the core causes of and solutions for our changing climate, and from building and supporting psychological resiliency.”</a:t>
            </a:r>
          </a:p>
        </p:txBody>
      </p:sp>
      <p:pic>
        <p:nvPicPr>
          <p:cNvPr id="6" name="Picture 5" descr="A picture containing person, sitting, bed, young&#10;&#10;Description automatically generated">
            <a:extLst>
              <a:ext uri="{FF2B5EF4-FFF2-40B4-BE49-F238E27FC236}">
                <a16:creationId xmlns:a16="http://schemas.microsoft.com/office/drawing/2014/main" id="{4921C7A0-A801-764E-B508-90DE1C8F98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 y="182880"/>
            <a:ext cx="4851400" cy="6388099"/>
          </a:xfrm>
          <a:prstGeom prst="rect">
            <a:avLst/>
          </a:prstGeom>
        </p:spPr>
      </p:pic>
    </p:spTree>
    <p:extLst>
      <p:ext uri="{BB962C8B-B14F-4D97-AF65-F5344CB8AC3E}">
        <p14:creationId xmlns:p14="http://schemas.microsoft.com/office/powerpoint/2010/main" val="84092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CB9740A1-9953-1445-AB63-B8114A427254}"/>
              </a:ext>
            </a:extLst>
          </p:cNvPr>
          <p:cNvPicPr>
            <a:picLocks noChangeAspect="1"/>
          </p:cNvPicPr>
          <p:nvPr/>
        </p:nvPicPr>
        <p:blipFill>
          <a:blip r:embed="rId3"/>
          <a:stretch>
            <a:fillRect/>
          </a:stretch>
        </p:blipFill>
        <p:spPr>
          <a:xfrm>
            <a:off x="135468" y="3528870"/>
            <a:ext cx="7556333" cy="2181125"/>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699E999F-2212-0443-88F0-310A0B4DCC79}"/>
              </a:ext>
            </a:extLst>
          </p:cNvPr>
          <p:cNvPicPr>
            <a:picLocks noChangeAspect="1"/>
          </p:cNvPicPr>
          <p:nvPr/>
        </p:nvPicPr>
        <p:blipFill rotWithShape="1">
          <a:blip r:embed="rId4"/>
          <a:srcRect l="1830" b="16397"/>
          <a:stretch/>
        </p:blipFill>
        <p:spPr>
          <a:xfrm>
            <a:off x="135468" y="118534"/>
            <a:ext cx="6849634" cy="2971801"/>
          </a:xfrm>
          <a:prstGeom prst="rect">
            <a:avLst/>
          </a:prstGeom>
        </p:spPr>
      </p:pic>
      <p:pic>
        <p:nvPicPr>
          <p:cNvPr id="4" name="Picture 4" descr="An image giving the definition of eco-anxiety like in a dictionary, by Proof of Impact.">
            <a:extLst>
              <a:ext uri="{FF2B5EF4-FFF2-40B4-BE49-F238E27FC236}">
                <a16:creationId xmlns:a16="http://schemas.microsoft.com/office/drawing/2014/main" id="{16BA2559-B697-214D-A0B7-9F5924981E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778" t="24167" r="11877" b="26806"/>
          <a:stretch/>
        </p:blipFill>
        <p:spPr bwMode="auto">
          <a:xfrm>
            <a:off x="8297333" y="0"/>
            <a:ext cx="3920926" cy="239261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screenshot of a cell phone&#10;&#10;Description automatically generated">
            <a:extLst>
              <a:ext uri="{FF2B5EF4-FFF2-40B4-BE49-F238E27FC236}">
                <a16:creationId xmlns:a16="http://schemas.microsoft.com/office/drawing/2014/main" id="{39651371-33B7-1040-B0C0-8911E2611D12}"/>
              </a:ext>
            </a:extLst>
          </p:cNvPr>
          <p:cNvPicPr>
            <a:picLocks noGrp="1" noChangeAspect="1"/>
          </p:cNvPicPr>
          <p:nvPr>
            <p:ph idx="1"/>
          </p:nvPr>
        </p:nvPicPr>
        <p:blipFill rotWithShape="1">
          <a:blip r:embed="rId6"/>
          <a:srcRect r="40947" b="72559"/>
          <a:stretch/>
        </p:blipFill>
        <p:spPr>
          <a:xfrm>
            <a:off x="4794999" y="2298701"/>
            <a:ext cx="7556333" cy="1583267"/>
          </a:xfrm>
        </p:spPr>
      </p:pic>
      <p:pic>
        <p:nvPicPr>
          <p:cNvPr id="8" name="Content Placeholder 4" descr="A picture containing knife&#10;&#10;Description automatically generated">
            <a:extLst>
              <a:ext uri="{FF2B5EF4-FFF2-40B4-BE49-F238E27FC236}">
                <a16:creationId xmlns:a16="http://schemas.microsoft.com/office/drawing/2014/main" id="{B3BBC672-F29F-3348-B9E5-F1B80D78D7A8}"/>
              </a:ext>
            </a:extLst>
          </p:cNvPr>
          <p:cNvPicPr>
            <a:picLocks noChangeAspect="1"/>
          </p:cNvPicPr>
          <p:nvPr/>
        </p:nvPicPr>
        <p:blipFill>
          <a:blip r:embed="rId7"/>
          <a:stretch>
            <a:fillRect/>
          </a:stretch>
        </p:blipFill>
        <p:spPr>
          <a:xfrm>
            <a:off x="7231420" y="4619432"/>
            <a:ext cx="4960580" cy="2132822"/>
          </a:xfrm>
          <a:prstGeom prst="rect">
            <a:avLst/>
          </a:prstGeom>
        </p:spPr>
      </p:pic>
    </p:spTree>
    <p:extLst>
      <p:ext uri="{BB962C8B-B14F-4D97-AF65-F5344CB8AC3E}">
        <p14:creationId xmlns:p14="http://schemas.microsoft.com/office/powerpoint/2010/main" val="3130255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CE1A9111-806F-8C4D-B9E2-59A850095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908" y="1603891"/>
            <a:ext cx="6189934" cy="1753921"/>
          </a:xfrm>
          <a:prstGeom prst="rect">
            <a:avLst/>
          </a:prstGeom>
        </p:spPr>
      </p:pic>
      <p:sp>
        <p:nvSpPr>
          <p:cNvPr id="2" name="Title 1">
            <a:extLst>
              <a:ext uri="{FF2B5EF4-FFF2-40B4-BE49-F238E27FC236}">
                <a16:creationId xmlns:a16="http://schemas.microsoft.com/office/drawing/2014/main" id="{000BE976-32C6-3F47-B222-8C44A92E5CEA}"/>
              </a:ext>
            </a:extLst>
          </p:cNvPr>
          <p:cNvSpPr>
            <a:spLocks noGrp="1"/>
          </p:cNvSpPr>
          <p:nvPr>
            <p:ph type="title"/>
          </p:nvPr>
        </p:nvSpPr>
        <p:spPr>
          <a:xfrm>
            <a:off x="481262" y="823138"/>
            <a:ext cx="11085095" cy="1328730"/>
          </a:xfrm>
        </p:spPr>
        <p:txBody>
          <a:bodyPr vert="horz" lIns="91440" tIns="45720" rIns="91440" bIns="45720" rtlCol="0" anchor="b">
            <a:noAutofit/>
          </a:bodyPr>
          <a:lstStyle/>
          <a:p>
            <a:pPr algn="ctr"/>
            <a:r>
              <a:rPr lang="en-US" sz="2800" dirty="0"/>
              <a:t>“The positive thing from our perspective as psychologists is that we soon realized </a:t>
            </a:r>
            <a:r>
              <a:rPr lang="en-US" sz="2800" b="1" dirty="0"/>
              <a:t>the cure to climate anxiety is the same as the cure for climate change – action</a:t>
            </a:r>
            <a:r>
              <a:rPr lang="en-US" sz="2800" dirty="0"/>
              <a:t>. It is about getting out and doing some- thing that helps.      - Dr. Kennedy Williams</a:t>
            </a:r>
            <a:br>
              <a:rPr lang="en-US" sz="2800" dirty="0"/>
            </a:br>
            <a:endParaRPr lang="en-US" sz="2400" kern="1200" dirty="0">
              <a:solidFill>
                <a:schemeClr val="tx1"/>
              </a:solidFill>
              <a:latin typeface="+mj-lt"/>
              <a:ea typeface="+mj-ea"/>
              <a:cs typeface="+mj-cs"/>
            </a:endParaRPr>
          </a:p>
        </p:txBody>
      </p:sp>
      <p:pic>
        <p:nvPicPr>
          <p:cNvPr id="4" name="Picture 3" descr="A picture containing logo&#10;&#10;Description automatically generated">
            <a:extLst>
              <a:ext uri="{FF2B5EF4-FFF2-40B4-BE49-F238E27FC236}">
                <a16:creationId xmlns:a16="http://schemas.microsoft.com/office/drawing/2014/main" id="{928EBA33-96C3-0D48-89B2-893E8C874F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750" y="3133224"/>
            <a:ext cx="5331248" cy="1932779"/>
          </a:xfrm>
          <a:prstGeom prst="rect">
            <a:avLst/>
          </a:prstGeom>
        </p:spPr>
      </p:pic>
      <p:pic>
        <p:nvPicPr>
          <p:cNvPr id="15" name="Picture 14" descr="A group of people standing on a beach&#10;&#10;Description automatically generated with low confidence">
            <a:extLst>
              <a:ext uri="{FF2B5EF4-FFF2-40B4-BE49-F238E27FC236}">
                <a16:creationId xmlns:a16="http://schemas.microsoft.com/office/drawing/2014/main" id="{9AE60B1C-6711-9049-8C4C-6D59E3CA31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650" y="3141907"/>
            <a:ext cx="6394450" cy="209088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255451B9-136F-2449-8605-8979A72478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094360"/>
            <a:ext cx="12192000" cy="1770667"/>
          </a:xfrm>
          <a:prstGeom prst="rect">
            <a:avLst/>
          </a:prstGeom>
        </p:spPr>
      </p:pic>
    </p:spTree>
    <p:extLst>
      <p:ext uri="{BB962C8B-B14F-4D97-AF65-F5344CB8AC3E}">
        <p14:creationId xmlns:p14="http://schemas.microsoft.com/office/powerpoint/2010/main" val="2806388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231BDB57-2546-344E-927F-1F80155C4F4C}"/>
              </a:ext>
            </a:extLst>
          </p:cNvPr>
          <p:cNvPicPr>
            <a:picLocks noChangeAspect="1"/>
          </p:cNvPicPr>
          <p:nvPr/>
        </p:nvPicPr>
        <p:blipFill>
          <a:blip r:embed="rId3"/>
          <a:stretch>
            <a:fillRect/>
          </a:stretch>
        </p:blipFill>
        <p:spPr>
          <a:xfrm>
            <a:off x="-1" y="2030467"/>
            <a:ext cx="3234327" cy="4827534"/>
          </a:xfrm>
          <a:prstGeom prst="rect">
            <a:avLst/>
          </a:prstGeom>
        </p:spPr>
      </p:pic>
      <p:pic>
        <p:nvPicPr>
          <p:cNvPr id="4" name="Content Placeholder 6" descr="A picture containing knife&#10;&#10;Description automatically generated">
            <a:extLst>
              <a:ext uri="{FF2B5EF4-FFF2-40B4-BE49-F238E27FC236}">
                <a16:creationId xmlns:a16="http://schemas.microsoft.com/office/drawing/2014/main" id="{99003F70-F147-A746-AF8E-CF4CEE7BA50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41748"/>
            <a:ext cx="7678737" cy="1237799"/>
          </a:xfrm>
          <a:prstGeom prst="rect">
            <a:avLst/>
          </a:prstGeom>
        </p:spPr>
      </p:pic>
      <p:pic>
        <p:nvPicPr>
          <p:cNvPr id="6" name="Picture 5" descr="A person standing in front of a book shelf&#10;&#10;Description automatically generated">
            <a:extLst>
              <a:ext uri="{FF2B5EF4-FFF2-40B4-BE49-F238E27FC236}">
                <a16:creationId xmlns:a16="http://schemas.microsoft.com/office/drawing/2014/main" id="{F64E6F10-3463-7048-BF95-164658C0D2AA}"/>
              </a:ext>
            </a:extLst>
          </p:cNvPr>
          <p:cNvPicPr>
            <a:picLocks noChangeAspect="1"/>
          </p:cNvPicPr>
          <p:nvPr/>
        </p:nvPicPr>
        <p:blipFill rotWithShape="1">
          <a:blip r:embed="rId5">
            <a:extLst>
              <a:ext uri="{28A0092B-C50C-407E-A947-70E740481C1C}">
                <a14:useLocalDpi xmlns:a14="http://schemas.microsoft.com/office/drawing/2010/main"/>
              </a:ext>
            </a:extLst>
          </a:blip>
          <a:srcRect b="13741"/>
          <a:stretch/>
        </p:blipFill>
        <p:spPr>
          <a:xfrm>
            <a:off x="3398838" y="1020242"/>
            <a:ext cx="3234328" cy="3162292"/>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3FC79FF5-F2A2-C946-9FEB-9252B73A3F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8117" y="2886075"/>
            <a:ext cx="5131867" cy="3780385"/>
          </a:xfrm>
          <a:prstGeom prst="rect">
            <a:avLst/>
          </a:prstGeom>
        </p:spPr>
      </p:pic>
      <p:pic>
        <p:nvPicPr>
          <p:cNvPr id="9" name="Picture 8" descr="A picture containing sitting, table, person, green&#10;&#10;Description automatically generated">
            <a:extLst>
              <a:ext uri="{FF2B5EF4-FFF2-40B4-BE49-F238E27FC236}">
                <a16:creationId xmlns:a16="http://schemas.microsoft.com/office/drawing/2014/main" id="{73198B4A-924C-C34A-AEA9-1438572458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84348" y="97863"/>
            <a:ext cx="4839404" cy="2573899"/>
          </a:xfrm>
          <a:prstGeom prst="rect">
            <a:avLst/>
          </a:prstGeom>
        </p:spPr>
      </p:pic>
      <p:sp>
        <p:nvSpPr>
          <p:cNvPr id="10" name="TextBox 9">
            <a:extLst>
              <a:ext uri="{FF2B5EF4-FFF2-40B4-BE49-F238E27FC236}">
                <a16:creationId xmlns:a16="http://schemas.microsoft.com/office/drawing/2014/main" id="{359568A0-EFA5-AE4A-8135-8550A35BAC58}"/>
              </a:ext>
            </a:extLst>
          </p:cNvPr>
          <p:cNvSpPr txBox="1"/>
          <p:nvPr/>
        </p:nvSpPr>
        <p:spPr>
          <a:xfrm>
            <a:off x="3369732" y="4216402"/>
            <a:ext cx="3454400" cy="923330"/>
          </a:xfrm>
          <a:prstGeom prst="rect">
            <a:avLst/>
          </a:prstGeom>
          <a:noFill/>
        </p:spPr>
        <p:txBody>
          <a:bodyPr wrap="square" rtlCol="0">
            <a:spAutoFit/>
          </a:bodyPr>
          <a:lstStyle/>
          <a:p>
            <a:r>
              <a:rPr lang="en-US" dirty="0"/>
              <a:t>Professor and Chair</a:t>
            </a:r>
          </a:p>
          <a:p>
            <a:r>
              <a:rPr lang="en-US" dirty="0"/>
              <a:t>Environmental Studies Department</a:t>
            </a:r>
          </a:p>
          <a:p>
            <a:r>
              <a:rPr lang="en-US" dirty="0"/>
              <a:t>Humboldt State University</a:t>
            </a:r>
          </a:p>
        </p:txBody>
      </p:sp>
      <p:cxnSp>
        <p:nvCxnSpPr>
          <p:cNvPr id="12" name="Straight Connector 11">
            <a:extLst>
              <a:ext uri="{FF2B5EF4-FFF2-40B4-BE49-F238E27FC236}">
                <a16:creationId xmlns:a16="http://schemas.microsoft.com/office/drawing/2014/main" id="{86BFCF15-D284-EF44-9939-F7EECB27F7CB}"/>
              </a:ext>
            </a:extLst>
          </p:cNvPr>
          <p:cNvCxnSpPr>
            <a:cxnSpLocks/>
          </p:cNvCxnSpPr>
          <p:nvPr/>
        </p:nvCxnSpPr>
        <p:spPr>
          <a:xfrm flipV="1">
            <a:off x="6891864" y="1279547"/>
            <a:ext cx="0" cy="5386913"/>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79203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n orange sunset in the background&#10;&#10;Description automatically generated">
            <a:extLst>
              <a:ext uri="{FF2B5EF4-FFF2-40B4-BE49-F238E27FC236}">
                <a16:creationId xmlns:a16="http://schemas.microsoft.com/office/drawing/2014/main" id="{5DE86AD3-05BA-FD45-AF0C-6A86EE14624F}"/>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3347" y="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55BAEC-5474-4241-95E3-F489303B563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KNOWLEDGE IS POWER</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sign&#10;&#10;Description automatically generated">
            <a:extLst>
              <a:ext uri="{FF2B5EF4-FFF2-40B4-BE49-F238E27FC236}">
                <a16:creationId xmlns:a16="http://schemas.microsoft.com/office/drawing/2014/main" id="{E2DE1839-5AC3-B344-AEB9-0DAEF4EAA30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69175" y="120004"/>
            <a:ext cx="8440243" cy="1667325"/>
          </a:xfrm>
          <a:prstGeom prst="rect">
            <a:avLst/>
          </a:prstGeom>
        </p:spPr>
      </p:pic>
    </p:spTree>
    <p:extLst>
      <p:ext uri="{BB962C8B-B14F-4D97-AF65-F5344CB8AC3E}">
        <p14:creationId xmlns:p14="http://schemas.microsoft.com/office/powerpoint/2010/main" val="4251068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2165</TotalTime>
  <Words>1821</Words>
  <Application>Microsoft Macintosh PowerPoint</Application>
  <PresentationFormat>Widescreen</PresentationFormat>
  <Paragraphs>113</Paragraphs>
  <Slides>16</Slides>
  <Notes>16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Eco-grief, climate-anxiety, and the student experience</vt:lpstr>
      <vt:lpstr>PowerPoint Presentation</vt:lpstr>
      <vt:lpstr>Student Learning Goals</vt:lpstr>
      <vt:lpstr>Eco-grief, Climate-anxiety, Pre-traumatic Stress</vt:lpstr>
      <vt:lpstr>Eco-grief and Climate-anxiety</vt:lpstr>
      <vt:lpstr>PowerPoint Presentation</vt:lpstr>
      <vt:lpstr>“The positive thing from our perspective as psychologists is that we soon realized the cure to climate anxiety is the same as the cure for climate change – action. It is about getting out and doing some- thing that helps.      - Dr. Kennedy Williams </vt:lpstr>
      <vt:lpstr>PowerPoint Presentation</vt:lpstr>
      <vt:lpstr>KNOWLEDGE IS POWER</vt:lpstr>
      <vt:lpstr>PowerPoint Presentation</vt:lpstr>
      <vt:lpstr>Show Video</vt:lpstr>
      <vt:lpstr>sunriseuci@gmail.com</vt:lpstr>
      <vt:lpstr>Group Discussion</vt:lpstr>
      <vt:lpstr>Personal Change Plan</vt:lpstr>
      <vt:lpstr>Extension – Take the Changemaker Quiz</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Grief Support Group</dc:title>
  <dc:creator>jessicadpratt@gmail.com</dc:creator>
  <cp:lastModifiedBy>jessicadpratt@gmail.com</cp:lastModifiedBy>
  <cp:revision>42</cp:revision>
  <cp:lastPrinted>2020-05-05T17:16:01Z</cp:lastPrinted>
  <dcterms:created xsi:type="dcterms:W3CDTF">2019-11-22T04:11:09Z</dcterms:created>
  <dcterms:modified xsi:type="dcterms:W3CDTF">2022-10-13T19:53:32Z</dcterms:modified>
</cp:coreProperties>
</file>